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18"/>
  </p:notesMasterIdLst>
  <p:handoutMasterIdLst>
    <p:handoutMasterId r:id="rId19"/>
  </p:handoutMasterIdLst>
  <p:sldIdLst>
    <p:sldId id="256" r:id="rId2"/>
    <p:sldId id="269" r:id="rId3"/>
    <p:sldId id="313" r:id="rId4"/>
    <p:sldId id="321" r:id="rId5"/>
    <p:sldId id="258" r:id="rId6"/>
    <p:sldId id="257" r:id="rId7"/>
    <p:sldId id="315" r:id="rId8"/>
    <p:sldId id="266" r:id="rId9"/>
    <p:sldId id="316" r:id="rId10"/>
    <p:sldId id="260" r:id="rId11"/>
    <p:sldId id="262" r:id="rId12"/>
    <p:sldId id="263" r:id="rId13"/>
    <p:sldId id="271" r:id="rId14"/>
    <p:sldId id="276" r:id="rId15"/>
    <p:sldId id="264" r:id="rId16"/>
    <p:sldId id="265" r:id="rId17"/>
  </p:sldIdLst>
  <p:sldSz cx="9144000" cy="5715000" type="screen16x10"/>
  <p:notesSz cx="6797675" cy="9874250"/>
  <p:kinsoku lang="ja-JP" invalStChars="、。，．・：；？！゛゜ヽヾゝゞ々ー’”）〕］｝〉》」』】°‰′″℃￠％ぁぃぅぇぉっゃゅょゎァィゥェォッャュョヮヵヶ!%),.:;?]}｡｣､･ｧｨｩｪｫｬｭｮｯｰﾞﾟ" invalEndChars="‘“（〔［｛〈《「『【￥＄$([\{｢￡"/>
  <p:defaultTextStyle>
    <a:defPPr>
      <a:defRPr lang="sv-SE"/>
    </a:defPPr>
    <a:lvl1pPr algn="l" rtl="0" eaLnBrk="0" fontAlgn="base" hangingPunct="0">
      <a:spcBef>
        <a:spcPct val="0"/>
      </a:spcBef>
      <a:spcAft>
        <a:spcPct val="0"/>
      </a:spcAft>
      <a:defRPr sz="2100" kern="1200">
        <a:solidFill>
          <a:schemeClr val="tx1"/>
        </a:solidFill>
        <a:latin typeface="Arial" charset="0"/>
        <a:ea typeface="+mn-ea"/>
        <a:cs typeface="+mn-cs"/>
      </a:defRPr>
    </a:lvl1pPr>
    <a:lvl2pPr marL="405216" algn="l" rtl="0" eaLnBrk="0" fontAlgn="base" hangingPunct="0">
      <a:spcBef>
        <a:spcPct val="0"/>
      </a:spcBef>
      <a:spcAft>
        <a:spcPct val="0"/>
      </a:spcAft>
      <a:defRPr sz="2100" kern="1200">
        <a:solidFill>
          <a:schemeClr val="tx1"/>
        </a:solidFill>
        <a:latin typeface="Arial" charset="0"/>
        <a:ea typeface="+mn-ea"/>
        <a:cs typeface="+mn-cs"/>
      </a:defRPr>
    </a:lvl2pPr>
    <a:lvl3pPr marL="810433" algn="l" rtl="0" eaLnBrk="0" fontAlgn="base" hangingPunct="0">
      <a:spcBef>
        <a:spcPct val="0"/>
      </a:spcBef>
      <a:spcAft>
        <a:spcPct val="0"/>
      </a:spcAft>
      <a:defRPr sz="2100" kern="1200">
        <a:solidFill>
          <a:schemeClr val="tx1"/>
        </a:solidFill>
        <a:latin typeface="Arial" charset="0"/>
        <a:ea typeface="+mn-ea"/>
        <a:cs typeface="+mn-cs"/>
      </a:defRPr>
    </a:lvl3pPr>
    <a:lvl4pPr marL="1215649" algn="l" rtl="0" eaLnBrk="0" fontAlgn="base" hangingPunct="0">
      <a:spcBef>
        <a:spcPct val="0"/>
      </a:spcBef>
      <a:spcAft>
        <a:spcPct val="0"/>
      </a:spcAft>
      <a:defRPr sz="2100" kern="1200">
        <a:solidFill>
          <a:schemeClr val="tx1"/>
        </a:solidFill>
        <a:latin typeface="Arial" charset="0"/>
        <a:ea typeface="+mn-ea"/>
        <a:cs typeface="+mn-cs"/>
      </a:defRPr>
    </a:lvl4pPr>
    <a:lvl5pPr marL="1620865" algn="l" rtl="0" eaLnBrk="0" fontAlgn="base" hangingPunct="0">
      <a:spcBef>
        <a:spcPct val="0"/>
      </a:spcBef>
      <a:spcAft>
        <a:spcPct val="0"/>
      </a:spcAft>
      <a:defRPr sz="2100" kern="1200">
        <a:solidFill>
          <a:schemeClr val="tx1"/>
        </a:solidFill>
        <a:latin typeface="Arial" charset="0"/>
        <a:ea typeface="+mn-ea"/>
        <a:cs typeface="+mn-cs"/>
      </a:defRPr>
    </a:lvl5pPr>
    <a:lvl6pPr marL="2026082" algn="l" defTabSz="810433" rtl="0" eaLnBrk="1" latinLnBrk="0" hangingPunct="1">
      <a:defRPr sz="2100" kern="1200">
        <a:solidFill>
          <a:schemeClr val="tx1"/>
        </a:solidFill>
        <a:latin typeface="Arial" charset="0"/>
        <a:ea typeface="+mn-ea"/>
        <a:cs typeface="+mn-cs"/>
      </a:defRPr>
    </a:lvl6pPr>
    <a:lvl7pPr marL="2431298" algn="l" defTabSz="810433" rtl="0" eaLnBrk="1" latinLnBrk="0" hangingPunct="1">
      <a:defRPr sz="2100" kern="1200">
        <a:solidFill>
          <a:schemeClr val="tx1"/>
        </a:solidFill>
        <a:latin typeface="Arial" charset="0"/>
        <a:ea typeface="+mn-ea"/>
        <a:cs typeface="+mn-cs"/>
      </a:defRPr>
    </a:lvl7pPr>
    <a:lvl8pPr marL="2836515" algn="l" defTabSz="810433" rtl="0" eaLnBrk="1" latinLnBrk="0" hangingPunct="1">
      <a:defRPr sz="2100" kern="1200">
        <a:solidFill>
          <a:schemeClr val="tx1"/>
        </a:solidFill>
        <a:latin typeface="Arial" charset="0"/>
        <a:ea typeface="+mn-ea"/>
        <a:cs typeface="+mn-cs"/>
      </a:defRPr>
    </a:lvl8pPr>
    <a:lvl9pPr marL="3241731" algn="l" defTabSz="810433" rtl="0" eaLnBrk="1" latinLnBrk="0" hangingPunct="1">
      <a:defRPr sz="21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guide id="3" orient="horz" pos="1800">
          <p15:clr>
            <a:srgbClr val="A4A3A4"/>
          </p15:clr>
        </p15:guide>
        <p15:guide id="4" pos="2880">
          <p15:clr>
            <a:srgbClr val="A4A3A4"/>
          </p15:clr>
        </p15:guide>
      </p15:sldGuideLst>
    </p:ext>
    <p:ext uri="{2D200454-40CA-4A62-9FC3-DE9A4176ACB9}">
      <p15:notesGuideLst xmlns:p15="http://schemas.microsoft.com/office/powerpoint/2012/main">
        <p15:guide id="1" orient="horz" pos="3110">
          <p15:clr>
            <a:srgbClr val="A4A3A4"/>
          </p15:clr>
        </p15:guide>
        <p15:guide id="2" pos="214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arlotta Mauritzson (Lotta)" initials="CM(" lastIdx="0" clrIdx="0">
    <p:extLst>
      <p:ext uri="{19B8F6BF-5375-455C-9EA6-DF929625EA0E}">
        <p15:presenceInfo xmlns:p15="http://schemas.microsoft.com/office/powerpoint/2012/main" userId="S-1-5-21-506447655-3228168094-816415892-24678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CC33"/>
    <a:srgbClr val="DF8807"/>
    <a:srgbClr val="DD8209"/>
    <a:srgbClr val="3275BE"/>
    <a:srgbClr val="3272BE"/>
    <a:srgbClr val="165A9B"/>
    <a:srgbClr val="0033CC"/>
    <a:srgbClr val="FFFFFF"/>
    <a:srgbClr val="1862A8"/>
    <a:srgbClr val="1862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Format med tema 1 - dekorfärg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Mellanmörkt format 1 - Dekorfärg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C89EF96-8CEA-46FF-86C4-4CE0E7609802}" styleName="Ljust format 3 - Dekorfärg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00A15C55-8517-42AA-B614-E9B94910E393}" styleName="Mellanmörkt format 2 - Dekorfär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D7AC3CCA-C797-4891-BE02-D94E43425B78}" styleName="Mellanmörkt format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llanmörkt format 3 - Dekorfärg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CF1AB2-1976-4502-BF36-3FF5EA218861}" styleName="Mellanmörkt format 4 - Dekorfärg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ferSingleView="1">
    <p:restoredLeft sz="13014" autoAdjust="0"/>
    <p:restoredTop sz="94660"/>
  </p:normalViewPr>
  <p:slideViewPr>
    <p:cSldViewPr>
      <p:cViewPr varScale="1">
        <p:scale>
          <a:sx n="143" d="100"/>
          <a:sy n="143" d="100"/>
        </p:scale>
        <p:origin x="1416" y="108"/>
      </p:cViewPr>
      <p:guideLst>
        <p:guide orient="horz" pos="2160"/>
        <p:guide pos="3120"/>
        <p:guide orient="horz" pos="180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p:cViewPr varScale="1">
        <p:scale>
          <a:sx n="84" d="100"/>
          <a:sy n="84" d="100"/>
        </p:scale>
        <p:origin x="3744" y="90"/>
      </p:cViewPr>
      <p:guideLst>
        <p:guide orient="horz" pos="3110"/>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ad.polisen.se\MHS\NOA\NBC%20l&#228;gesbild\Otv&#228;ttade%20l&#228;gesbilder%20f&#246;r%202024\December%202024\Diagram%20till%20l&#228;gesbilden%20december%202024.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ad.polisen.se\MHS\NOA\NBC%20l&#228;gesbild\Otv&#228;ttade%20l&#228;gesbilder%20f&#246;r%202024\December%202024\Diagram%20till%20l&#228;gesbilden%20december%202024.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ad.polisen.se\MHS\NOA\NBC%20l&#228;gesbild\Otv&#228;ttade%20l&#228;gesbilder%20f&#246;r%202024\December%202024\Diagram%20till%20l&#228;gesbilden%20december%202024.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ad.polisen.se\MHS\NOA\NBC%20l&#228;gesbild\Otv&#228;ttade%20l&#228;gesbilder%20f&#246;r%202024\December%202024\Diagram%20till%20l&#228;gesbilden%20december%202024.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ad.polisen.se\MHS\NOA\NBC%20l&#228;gesbild\Otv&#228;ttade%20l&#228;gesbilder%20f&#246;r%202024\December%202024\Diagram%20till%20l&#228;gesbilden%20december%202024.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840" b="0" i="0" u="none" strike="noStrike" kern="1200" spc="0" baseline="0">
              <a:solidFill>
                <a:schemeClr val="tx1">
                  <a:lumMod val="65000"/>
                  <a:lumOff val="35000"/>
                </a:schemeClr>
              </a:solidFill>
              <a:latin typeface="+mn-lt"/>
              <a:ea typeface="+mn-ea"/>
              <a:cs typeface="+mn-cs"/>
            </a:defRPr>
          </a:pPr>
          <a:endParaRPr lang="sv-SE"/>
        </a:p>
      </c:txPr>
    </c:title>
    <c:autoTitleDeleted val="0"/>
    <c:plotArea>
      <c:layout/>
      <c:lineChart>
        <c:grouping val="standard"/>
        <c:varyColors val="0"/>
        <c:ser>
          <c:idx val="0"/>
          <c:order val="0"/>
          <c:tx>
            <c:strRef>
              <c:f>'CNP över tid'!$A$1</c:f>
              <c:strCache>
                <c:ptCount val="1"/>
                <c:pt idx="0">
                  <c:v>CNP anmälda brott</c:v>
                </c:pt>
              </c:strCache>
            </c:strRef>
          </c:tx>
          <c:spPr>
            <a:ln w="38100" cap="rnd">
              <a:solidFill>
                <a:schemeClr val="accent1"/>
              </a:solidFill>
              <a:round/>
            </a:ln>
            <a:effectLst/>
          </c:spPr>
          <c:marker>
            <c:symbol val="circle"/>
            <c:size val="5"/>
            <c:spPr>
              <a:solidFill>
                <a:schemeClr val="accent1"/>
              </a:solidFill>
              <a:ln w="38100">
                <a:solidFill>
                  <a:schemeClr val="accent1"/>
                </a:solidFill>
              </a:ln>
              <a:effectLst/>
            </c:spPr>
          </c:marker>
          <c:cat>
            <c:numRef>
              <c:f>'CNP över tid'!$A$2:$A$7</c:f>
              <c:numCache>
                <c:formatCode>General</c:formatCode>
                <c:ptCount val="6"/>
                <c:pt idx="0">
                  <c:v>2019</c:v>
                </c:pt>
                <c:pt idx="1">
                  <c:v>2020</c:v>
                </c:pt>
                <c:pt idx="2">
                  <c:v>2021</c:v>
                </c:pt>
                <c:pt idx="3">
                  <c:v>2022</c:v>
                </c:pt>
                <c:pt idx="4">
                  <c:v>2023</c:v>
                </c:pt>
                <c:pt idx="5">
                  <c:v>2024</c:v>
                </c:pt>
              </c:numCache>
            </c:numRef>
          </c:cat>
          <c:val>
            <c:numRef>
              <c:f>'CNP över tid'!$B$2:$B$7</c:f>
              <c:numCache>
                <c:formatCode>General</c:formatCode>
                <c:ptCount val="6"/>
                <c:pt idx="0">
                  <c:v>106483</c:v>
                </c:pt>
                <c:pt idx="1">
                  <c:v>67196</c:v>
                </c:pt>
                <c:pt idx="2">
                  <c:v>52557</c:v>
                </c:pt>
                <c:pt idx="3">
                  <c:v>57966</c:v>
                </c:pt>
                <c:pt idx="4">
                  <c:v>88764</c:v>
                </c:pt>
                <c:pt idx="5">
                  <c:v>85380</c:v>
                </c:pt>
              </c:numCache>
            </c:numRef>
          </c:val>
          <c:smooth val="0"/>
          <c:extLst>
            <c:ext xmlns:c16="http://schemas.microsoft.com/office/drawing/2014/chart" uri="{C3380CC4-5D6E-409C-BE32-E72D297353CC}">
              <c16:uniqueId val="{00000000-47E3-4C07-993D-41EA6B32DDC4}"/>
            </c:ext>
          </c:extLst>
        </c:ser>
        <c:dLbls>
          <c:showLegendKey val="0"/>
          <c:showVal val="0"/>
          <c:showCatName val="0"/>
          <c:showSerName val="0"/>
          <c:showPercent val="0"/>
          <c:showBubbleSize val="0"/>
        </c:dLbls>
        <c:marker val="1"/>
        <c:smooth val="0"/>
        <c:axId val="716160687"/>
        <c:axId val="796796703"/>
      </c:lineChart>
      <c:catAx>
        <c:axId val="7161606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sv-SE"/>
          </a:p>
        </c:txPr>
        <c:crossAx val="796796703"/>
        <c:crosses val="autoZero"/>
        <c:auto val="1"/>
        <c:lblAlgn val="ctr"/>
        <c:lblOffset val="100"/>
        <c:noMultiLvlLbl val="0"/>
      </c:catAx>
      <c:valAx>
        <c:axId val="79679670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sv-SE"/>
          </a:p>
        </c:txPr>
        <c:crossAx val="716160687"/>
        <c:crosses val="autoZero"/>
        <c:crossBetween val="between"/>
      </c:valAx>
      <c:spPr>
        <a:noFill/>
        <a:ln>
          <a:noFill/>
        </a:ln>
        <a:effectLst/>
      </c:spPr>
    </c:plotArea>
    <c:plotVisOnly val="1"/>
    <c:dispBlanksAs val="gap"/>
    <c:showDLblsOverMax val="0"/>
  </c:chart>
  <c:spPr>
    <a:no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outerShdw blurRad="50800" dist="38100" dir="18900000" algn="bl" rotWithShape="0">
        <a:prstClr val="black">
          <a:alpha val="40000"/>
        </a:prstClr>
      </a:outerShdw>
    </a:effectLst>
  </c:spPr>
  <c:txPr>
    <a:bodyPr/>
    <a:lstStyle/>
    <a:p>
      <a:pPr>
        <a:defRPr sz="700"/>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840" b="0" i="0" u="none" strike="noStrike" kern="1200" spc="0" baseline="0">
              <a:solidFill>
                <a:schemeClr val="tx1">
                  <a:lumMod val="65000"/>
                  <a:lumOff val="35000"/>
                </a:schemeClr>
              </a:solidFill>
              <a:latin typeface="+mn-lt"/>
              <a:ea typeface="+mn-ea"/>
              <a:cs typeface="+mn-cs"/>
            </a:defRPr>
          </a:pPr>
          <a:endParaRPr lang="sv-SE"/>
        </a:p>
      </c:txPr>
    </c:title>
    <c:autoTitleDeleted val="0"/>
    <c:plotArea>
      <c:layout/>
      <c:lineChart>
        <c:grouping val="standard"/>
        <c:varyColors val="0"/>
        <c:ser>
          <c:idx val="0"/>
          <c:order val="0"/>
          <c:tx>
            <c:strRef>
              <c:f>'Vishing över tid'!$A$2</c:f>
              <c:strCache>
                <c:ptCount val="1"/>
                <c:pt idx="0">
                  <c:v>Anmälda vishingbedrägerier</c:v>
                </c:pt>
              </c:strCache>
            </c:strRef>
          </c:tx>
          <c:spPr>
            <a:ln w="38100" cap="rnd">
              <a:solidFill>
                <a:schemeClr val="accent1"/>
              </a:solidFill>
              <a:round/>
            </a:ln>
            <a:effectLst/>
          </c:spPr>
          <c:marker>
            <c:symbol val="circle"/>
            <c:size val="5"/>
            <c:spPr>
              <a:solidFill>
                <a:srgbClr val="0070C0"/>
              </a:solidFill>
              <a:ln w="38100">
                <a:solidFill>
                  <a:schemeClr val="accent1"/>
                </a:solidFill>
              </a:ln>
              <a:effectLst/>
            </c:spPr>
          </c:marker>
          <c:cat>
            <c:numRef>
              <c:f>'Vishing över tid'!$A$3:$A$9</c:f>
              <c:numCache>
                <c:formatCode>General</c:formatCode>
                <c:ptCount val="6"/>
                <c:pt idx="0">
                  <c:v>2019</c:v>
                </c:pt>
                <c:pt idx="1">
                  <c:v>2020</c:v>
                </c:pt>
                <c:pt idx="2">
                  <c:v>2021</c:v>
                </c:pt>
                <c:pt idx="3">
                  <c:v>2022</c:v>
                </c:pt>
                <c:pt idx="4">
                  <c:v>2023</c:v>
                </c:pt>
                <c:pt idx="5">
                  <c:v>2024</c:v>
                </c:pt>
              </c:numCache>
            </c:numRef>
          </c:cat>
          <c:val>
            <c:numRef>
              <c:f>'Vishing över tid'!$B$3:$B$9</c:f>
              <c:numCache>
                <c:formatCode>General</c:formatCode>
                <c:ptCount val="6"/>
                <c:pt idx="0">
                  <c:v>5285</c:v>
                </c:pt>
                <c:pt idx="1">
                  <c:v>7026</c:v>
                </c:pt>
                <c:pt idx="2">
                  <c:v>11582</c:v>
                </c:pt>
                <c:pt idx="3">
                  <c:v>21582</c:v>
                </c:pt>
                <c:pt idx="4">
                  <c:v>29347</c:v>
                </c:pt>
                <c:pt idx="5" formatCode="#,##0">
                  <c:v>31155</c:v>
                </c:pt>
              </c:numCache>
            </c:numRef>
          </c:val>
          <c:smooth val="0"/>
          <c:extLst>
            <c:ext xmlns:c16="http://schemas.microsoft.com/office/drawing/2014/chart" uri="{C3380CC4-5D6E-409C-BE32-E72D297353CC}">
              <c16:uniqueId val="{00000000-0D28-49DA-92E8-FF4DAD73DFA0}"/>
            </c:ext>
          </c:extLst>
        </c:ser>
        <c:dLbls>
          <c:showLegendKey val="0"/>
          <c:showVal val="0"/>
          <c:showCatName val="0"/>
          <c:showSerName val="0"/>
          <c:showPercent val="0"/>
          <c:showBubbleSize val="0"/>
        </c:dLbls>
        <c:marker val="1"/>
        <c:smooth val="0"/>
        <c:axId val="724183663"/>
        <c:axId val="724955391"/>
      </c:lineChart>
      <c:catAx>
        <c:axId val="72418366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sv-SE"/>
          </a:p>
        </c:txPr>
        <c:crossAx val="724955391"/>
        <c:crosses val="autoZero"/>
        <c:auto val="1"/>
        <c:lblAlgn val="ctr"/>
        <c:lblOffset val="100"/>
        <c:noMultiLvlLbl val="0"/>
      </c:catAx>
      <c:valAx>
        <c:axId val="72495539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sv-SE"/>
          </a:p>
        </c:txPr>
        <c:crossAx val="724183663"/>
        <c:crosses val="autoZero"/>
        <c:crossBetween val="between"/>
      </c:valAx>
      <c:spPr>
        <a:noFill/>
        <a:ln>
          <a:noFill/>
        </a:ln>
        <a:effectLst/>
      </c:spPr>
    </c:plotArea>
    <c:plotVisOnly val="1"/>
    <c:dispBlanksAs val="gap"/>
    <c:showDLblsOverMax val="0"/>
  </c:chart>
  <c:spPr>
    <a:no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outerShdw blurRad="50800" dist="38100" dir="18900000" algn="bl" rotWithShape="0">
        <a:prstClr val="black">
          <a:alpha val="40000"/>
        </a:prstClr>
      </a:outerShdw>
    </a:effectLst>
  </c:spPr>
  <c:txPr>
    <a:bodyPr/>
    <a:lstStyle/>
    <a:p>
      <a:pPr>
        <a:defRPr sz="700"/>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600" b="0" i="0" u="none" strike="noStrike" kern="1200" spc="0" baseline="0">
                <a:solidFill>
                  <a:schemeClr val="tx1">
                    <a:lumMod val="65000"/>
                    <a:lumOff val="35000"/>
                  </a:schemeClr>
                </a:solidFill>
                <a:latin typeface="+mn-lt"/>
                <a:ea typeface="+mn-ea"/>
                <a:cs typeface="+mn-cs"/>
              </a:defRPr>
            </a:pPr>
            <a:r>
              <a:rPr lang="en-US"/>
              <a:t>Brottsvinster vishing per år </a:t>
            </a:r>
          </a:p>
        </c:rich>
      </c:tx>
      <c:overlay val="0"/>
      <c:spPr>
        <a:noFill/>
        <a:ln>
          <a:noFill/>
        </a:ln>
        <a:effectLst/>
      </c:spPr>
      <c:txPr>
        <a:bodyPr rot="0" spcFirstLastPara="1" vertOverflow="ellipsis" vert="horz" wrap="square" anchor="ctr" anchorCtr="1"/>
        <a:lstStyle/>
        <a:p>
          <a:pPr>
            <a:defRPr sz="600" b="0" i="0" u="none" strike="noStrike" kern="1200" spc="0" baseline="0">
              <a:solidFill>
                <a:schemeClr val="tx1">
                  <a:lumMod val="65000"/>
                  <a:lumOff val="35000"/>
                </a:schemeClr>
              </a:solidFill>
              <a:latin typeface="+mn-lt"/>
              <a:ea typeface="+mn-ea"/>
              <a:cs typeface="+mn-cs"/>
            </a:defRPr>
          </a:pPr>
          <a:endParaRPr lang="sv-SE"/>
        </a:p>
      </c:txPr>
    </c:title>
    <c:autoTitleDeleted val="0"/>
    <c:plotArea>
      <c:layout>
        <c:manualLayout>
          <c:layoutTarget val="inner"/>
          <c:xMode val="edge"/>
          <c:yMode val="edge"/>
          <c:x val="0.18883125008865151"/>
          <c:y val="0.24452510404207714"/>
          <c:w val="0.75612601594623863"/>
          <c:h val="0.62721582269645371"/>
        </c:manualLayout>
      </c:layout>
      <c:barChart>
        <c:barDir val="col"/>
        <c:grouping val="stacked"/>
        <c:varyColors val="0"/>
        <c:ser>
          <c:idx val="0"/>
          <c:order val="0"/>
          <c:tx>
            <c:strRef>
              <c:f>Blad1!$A$8</c:f>
              <c:strCache>
                <c:ptCount val="1"/>
                <c:pt idx="0">
                  <c:v>Brottsvinster </c:v>
                </c:pt>
              </c:strCache>
            </c:strRef>
          </c:tx>
          <c:spPr>
            <a:solidFill>
              <a:schemeClr val="accent1"/>
            </a:solidFill>
            <a:ln>
              <a:noFill/>
            </a:ln>
            <a:effectLst/>
          </c:spPr>
          <c:invertIfNegative val="0"/>
          <c:cat>
            <c:numRef>
              <c:f>Blad1!$B$8:$E$8</c:f>
              <c:numCache>
                <c:formatCode>0</c:formatCode>
                <c:ptCount val="4"/>
                <c:pt idx="0">
                  <c:v>2021</c:v>
                </c:pt>
                <c:pt idx="1">
                  <c:v>2022</c:v>
                </c:pt>
                <c:pt idx="2">
                  <c:v>2023</c:v>
                </c:pt>
                <c:pt idx="3">
                  <c:v>2024</c:v>
                </c:pt>
              </c:numCache>
            </c:numRef>
          </c:cat>
          <c:val>
            <c:numRef>
              <c:f>Blad1!$B$21:$E$21</c:f>
              <c:numCache>
                <c:formatCode>_-* #\ ##0\ "kr"_-;\-* #\ ##0\ "kr"_-;_-* "-"??\ "kr"_-;_-@_-</c:formatCode>
                <c:ptCount val="4"/>
                <c:pt idx="0">
                  <c:v>339187826.55000001</c:v>
                </c:pt>
                <c:pt idx="1">
                  <c:v>619361381.74000001</c:v>
                </c:pt>
                <c:pt idx="2">
                  <c:v>708148125</c:v>
                </c:pt>
                <c:pt idx="3">
                  <c:v>427290291</c:v>
                </c:pt>
              </c:numCache>
            </c:numRef>
          </c:val>
          <c:extLst>
            <c:ext xmlns:c16="http://schemas.microsoft.com/office/drawing/2014/chart" uri="{C3380CC4-5D6E-409C-BE32-E72D297353CC}">
              <c16:uniqueId val="{00000000-1BC4-485D-85BB-29EA1D142A99}"/>
            </c:ext>
          </c:extLst>
        </c:ser>
        <c:dLbls>
          <c:showLegendKey val="0"/>
          <c:showVal val="0"/>
          <c:showCatName val="0"/>
          <c:showSerName val="0"/>
          <c:showPercent val="0"/>
          <c:showBubbleSize val="0"/>
        </c:dLbls>
        <c:gapWidth val="150"/>
        <c:overlap val="100"/>
        <c:axId val="1070381424"/>
        <c:axId val="905229648"/>
      </c:barChart>
      <c:catAx>
        <c:axId val="1070381424"/>
        <c:scaling>
          <c:orientation val="minMax"/>
        </c:scaling>
        <c:delete val="0"/>
        <c:axPos val="b"/>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500" b="0" i="0" u="none" strike="noStrike" kern="1200" baseline="0">
                <a:solidFill>
                  <a:schemeClr val="tx1">
                    <a:lumMod val="65000"/>
                    <a:lumOff val="35000"/>
                  </a:schemeClr>
                </a:solidFill>
                <a:latin typeface="+mn-lt"/>
                <a:ea typeface="+mn-ea"/>
                <a:cs typeface="+mn-cs"/>
              </a:defRPr>
            </a:pPr>
            <a:endParaRPr lang="sv-SE"/>
          </a:p>
        </c:txPr>
        <c:crossAx val="905229648"/>
        <c:crosses val="autoZero"/>
        <c:auto val="1"/>
        <c:lblAlgn val="ctr"/>
        <c:lblOffset val="100"/>
        <c:noMultiLvlLbl val="0"/>
      </c:catAx>
      <c:valAx>
        <c:axId val="905229648"/>
        <c:scaling>
          <c:orientation val="minMax"/>
        </c:scaling>
        <c:delete val="0"/>
        <c:axPos val="l"/>
        <c:majorGridlines>
          <c:spPr>
            <a:ln w="9525" cap="flat" cmpd="sng" algn="ctr">
              <a:solidFill>
                <a:schemeClr val="tx1">
                  <a:lumMod val="15000"/>
                  <a:lumOff val="85000"/>
                </a:schemeClr>
              </a:solidFill>
              <a:round/>
            </a:ln>
            <a:effectLst/>
          </c:spPr>
        </c:majorGridlines>
        <c:numFmt formatCode="_-* #\ ##0\ &quot;kr&quot;_-;\-* #\ ##0\ &quot;kr&quot;_-;_-* &quot;-&quot;??\ &quot;kr&quot;_-;_-@_-" sourceLinked="1"/>
        <c:majorTickMark val="none"/>
        <c:minorTickMark val="none"/>
        <c:tickLblPos val="nextTo"/>
        <c:spPr>
          <a:noFill/>
          <a:ln>
            <a:noFill/>
          </a:ln>
          <a:effectLst/>
        </c:spPr>
        <c:txPr>
          <a:bodyPr rot="-60000000" spcFirstLastPara="1" vertOverflow="ellipsis" vert="horz" wrap="square" anchor="ctr" anchorCtr="1"/>
          <a:lstStyle/>
          <a:p>
            <a:pPr>
              <a:defRPr sz="500" b="0" i="0" u="none" strike="noStrike" kern="1200" baseline="0">
                <a:solidFill>
                  <a:schemeClr val="tx1">
                    <a:lumMod val="65000"/>
                    <a:lumOff val="35000"/>
                  </a:schemeClr>
                </a:solidFill>
                <a:latin typeface="+mn-lt"/>
                <a:ea typeface="+mn-ea"/>
                <a:cs typeface="+mn-cs"/>
              </a:defRPr>
            </a:pPr>
            <a:endParaRPr lang="sv-SE"/>
          </a:p>
        </c:txPr>
        <c:crossAx val="10703814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outerShdw blurRad="50800" dist="38100" dir="18900000" algn="bl" rotWithShape="0">
        <a:prstClr val="black">
          <a:alpha val="40000"/>
        </a:prstClr>
      </a:outerShdw>
    </a:effectLst>
  </c:spPr>
  <c:txPr>
    <a:bodyPr/>
    <a:lstStyle/>
    <a:p>
      <a:pPr>
        <a:defRPr sz="500"/>
      </a:pPr>
      <a:endParaRPr lang="sv-S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'TOTALT KAP 9'!$B$1</c:f>
              <c:strCache>
                <c:ptCount val="1"/>
                <c:pt idx="0">
                  <c:v>brott totalt kap 9 §1-3</c:v>
                </c:pt>
              </c:strCache>
            </c:strRef>
          </c:tx>
          <c:spPr>
            <a:ln w="34925" cap="rnd">
              <a:solidFill>
                <a:schemeClr val="accent1"/>
              </a:solidFill>
              <a:round/>
            </a:ln>
            <a:effectLst>
              <a:outerShdw blurRad="57150" dist="19050" dir="5400000" algn="ctr" rotWithShape="0">
                <a:srgbClr val="000000">
                  <a:alpha val="63000"/>
                </a:srgbClr>
              </a:outerShdw>
            </a:effectLst>
          </c:spPr>
          <c:marker>
            <c:symbol val="none"/>
          </c:marker>
          <c:cat>
            <c:strRef>
              <c:f>'TOTALT KAP 9'!$A$2:$A$25</c:f>
              <c:strCache>
                <c:ptCount val="24"/>
                <c:pt idx="0">
                  <c:v>23-jan</c:v>
                </c:pt>
                <c:pt idx="1">
                  <c:v>feb</c:v>
                </c:pt>
                <c:pt idx="2">
                  <c:v>mars</c:v>
                </c:pt>
                <c:pt idx="3">
                  <c:v>apr</c:v>
                </c:pt>
                <c:pt idx="4">
                  <c:v>maj</c:v>
                </c:pt>
                <c:pt idx="5">
                  <c:v>jun</c:v>
                </c:pt>
                <c:pt idx="6">
                  <c:v>jul</c:v>
                </c:pt>
                <c:pt idx="7">
                  <c:v>aug</c:v>
                </c:pt>
                <c:pt idx="8">
                  <c:v>sep</c:v>
                </c:pt>
                <c:pt idx="9">
                  <c:v>okt</c:v>
                </c:pt>
                <c:pt idx="10">
                  <c:v>nov</c:v>
                </c:pt>
                <c:pt idx="11">
                  <c:v>dec</c:v>
                </c:pt>
                <c:pt idx="12">
                  <c:v>24-jan</c:v>
                </c:pt>
                <c:pt idx="13">
                  <c:v>feb</c:v>
                </c:pt>
                <c:pt idx="14">
                  <c:v>mar</c:v>
                </c:pt>
                <c:pt idx="15">
                  <c:v>apr</c:v>
                </c:pt>
                <c:pt idx="16">
                  <c:v>maj</c:v>
                </c:pt>
                <c:pt idx="17">
                  <c:v>jun</c:v>
                </c:pt>
                <c:pt idx="18">
                  <c:v>jul</c:v>
                </c:pt>
                <c:pt idx="19">
                  <c:v>aug</c:v>
                </c:pt>
                <c:pt idx="20">
                  <c:v>sep</c:v>
                </c:pt>
                <c:pt idx="21">
                  <c:v>okt</c:v>
                </c:pt>
                <c:pt idx="22">
                  <c:v>nov</c:v>
                </c:pt>
                <c:pt idx="23">
                  <c:v>dec</c:v>
                </c:pt>
              </c:strCache>
            </c:strRef>
          </c:cat>
          <c:val>
            <c:numRef>
              <c:f>'TOTALT KAP 9'!$B$2:$B$25</c:f>
              <c:numCache>
                <c:formatCode>General</c:formatCode>
                <c:ptCount val="24"/>
                <c:pt idx="0">
                  <c:v>19451</c:v>
                </c:pt>
                <c:pt idx="1">
                  <c:v>18906</c:v>
                </c:pt>
                <c:pt idx="2">
                  <c:v>20708</c:v>
                </c:pt>
                <c:pt idx="3">
                  <c:v>16501</c:v>
                </c:pt>
                <c:pt idx="4">
                  <c:v>18958</c:v>
                </c:pt>
                <c:pt idx="5">
                  <c:v>18829</c:v>
                </c:pt>
                <c:pt idx="6">
                  <c:v>19639</c:v>
                </c:pt>
                <c:pt idx="7">
                  <c:v>21707</c:v>
                </c:pt>
                <c:pt idx="8">
                  <c:v>20088</c:v>
                </c:pt>
                <c:pt idx="9">
                  <c:v>20707</c:v>
                </c:pt>
                <c:pt idx="10">
                  <c:v>20459</c:v>
                </c:pt>
                <c:pt idx="11">
                  <c:v>19712</c:v>
                </c:pt>
                <c:pt idx="12">
                  <c:v>21666</c:v>
                </c:pt>
                <c:pt idx="13">
                  <c:v>18961</c:v>
                </c:pt>
                <c:pt idx="14">
                  <c:v>15951</c:v>
                </c:pt>
                <c:pt idx="15">
                  <c:v>18122</c:v>
                </c:pt>
                <c:pt idx="16">
                  <c:v>18673</c:v>
                </c:pt>
                <c:pt idx="17">
                  <c:v>18409</c:v>
                </c:pt>
                <c:pt idx="18">
                  <c:v>18867</c:v>
                </c:pt>
                <c:pt idx="19">
                  <c:v>19478</c:v>
                </c:pt>
                <c:pt idx="20">
                  <c:v>18256</c:v>
                </c:pt>
                <c:pt idx="21">
                  <c:v>20860</c:v>
                </c:pt>
                <c:pt idx="22">
                  <c:v>19543</c:v>
                </c:pt>
                <c:pt idx="23">
                  <c:v>18648</c:v>
                </c:pt>
              </c:numCache>
            </c:numRef>
          </c:val>
          <c:smooth val="0"/>
          <c:extLst>
            <c:ext xmlns:c16="http://schemas.microsoft.com/office/drawing/2014/chart" uri="{C3380CC4-5D6E-409C-BE32-E72D297353CC}">
              <c16:uniqueId val="{00000000-88ED-4B4A-B53F-AF2E1313798B}"/>
            </c:ext>
          </c:extLst>
        </c:ser>
        <c:ser>
          <c:idx val="2"/>
          <c:order val="1"/>
          <c:tx>
            <c:strRef>
              <c:f>'TOTALT KAP 9'!$C$1</c:f>
              <c:strCache>
                <c:ptCount val="1"/>
                <c:pt idx="0">
                  <c:v>R12</c:v>
                </c:pt>
              </c:strCache>
            </c:strRef>
          </c:tx>
          <c:spPr>
            <a:ln w="34925" cap="rnd">
              <a:solidFill>
                <a:srgbClr val="92D050"/>
              </a:solidFill>
              <a:prstDash val="dash"/>
              <a:round/>
            </a:ln>
            <a:effectLst>
              <a:outerShdw blurRad="57150" dist="19050" dir="5400000" algn="ctr" rotWithShape="0">
                <a:srgbClr val="000000">
                  <a:alpha val="63000"/>
                </a:srgbClr>
              </a:outerShdw>
            </a:effectLst>
          </c:spPr>
          <c:marker>
            <c:symbol val="none"/>
          </c:marker>
          <c:cat>
            <c:strRef>
              <c:f>'TOTALT KAP 9'!$A$2:$A$25</c:f>
              <c:strCache>
                <c:ptCount val="24"/>
                <c:pt idx="0">
                  <c:v>23-jan</c:v>
                </c:pt>
                <c:pt idx="1">
                  <c:v>feb</c:v>
                </c:pt>
                <c:pt idx="2">
                  <c:v>mars</c:v>
                </c:pt>
                <c:pt idx="3">
                  <c:v>apr</c:v>
                </c:pt>
                <c:pt idx="4">
                  <c:v>maj</c:v>
                </c:pt>
                <c:pt idx="5">
                  <c:v>jun</c:v>
                </c:pt>
                <c:pt idx="6">
                  <c:v>jul</c:v>
                </c:pt>
                <c:pt idx="7">
                  <c:v>aug</c:v>
                </c:pt>
                <c:pt idx="8">
                  <c:v>sep</c:v>
                </c:pt>
                <c:pt idx="9">
                  <c:v>okt</c:v>
                </c:pt>
                <c:pt idx="10">
                  <c:v>nov</c:v>
                </c:pt>
                <c:pt idx="11">
                  <c:v>dec</c:v>
                </c:pt>
                <c:pt idx="12">
                  <c:v>24-jan</c:v>
                </c:pt>
                <c:pt idx="13">
                  <c:v>feb</c:v>
                </c:pt>
                <c:pt idx="14">
                  <c:v>mar</c:v>
                </c:pt>
                <c:pt idx="15">
                  <c:v>apr</c:v>
                </c:pt>
                <c:pt idx="16">
                  <c:v>maj</c:v>
                </c:pt>
                <c:pt idx="17">
                  <c:v>jun</c:v>
                </c:pt>
                <c:pt idx="18">
                  <c:v>jul</c:v>
                </c:pt>
                <c:pt idx="19">
                  <c:v>aug</c:v>
                </c:pt>
                <c:pt idx="20">
                  <c:v>sep</c:v>
                </c:pt>
                <c:pt idx="21">
                  <c:v>okt</c:v>
                </c:pt>
                <c:pt idx="22">
                  <c:v>nov</c:v>
                </c:pt>
                <c:pt idx="23">
                  <c:v>dec</c:v>
                </c:pt>
              </c:strCache>
            </c:strRef>
          </c:cat>
          <c:val>
            <c:numRef>
              <c:f>'TOTALT KAP 9'!$C$2:$C$25</c:f>
              <c:numCache>
                <c:formatCode>0</c:formatCode>
                <c:ptCount val="24"/>
                <c:pt idx="0">
                  <c:v>16827.055555555555</c:v>
                </c:pt>
                <c:pt idx="1">
                  <c:v>16827.055555555555</c:v>
                </c:pt>
                <c:pt idx="2">
                  <c:v>16827.055555555555</c:v>
                </c:pt>
                <c:pt idx="3">
                  <c:v>16827.055555555555</c:v>
                </c:pt>
                <c:pt idx="4">
                  <c:v>16827.055555555555</c:v>
                </c:pt>
                <c:pt idx="5">
                  <c:v>16827.055555555555</c:v>
                </c:pt>
                <c:pt idx="6">
                  <c:v>16827.055555555555</c:v>
                </c:pt>
                <c:pt idx="7">
                  <c:v>16827.055555555555</c:v>
                </c:pt>
                <c:pt idx="8">
                  <c:v>16827.055555555555</c:v>
                </c:pt>
                <c:pt idx="9">
                  <c:v>16827.055555555555</c:v>
                </c:pt>
                <c:pt idx="10">
                  <c:v>16827.055555555555</c:v>
                </c:pt>
                <c:pt idx="11">
                  <c:v>16827.055555555555</c:v>
                </c:pt>
                <c:pt idx="12">
                  <c:v>16827.055555555555</c:v>
                </c:pt>
                <c:pt idx="13">
                  <c:v>16827.055555555555</c:v>
                </c:pt>
                <c:pt idx="14">
                  <c:v>16827.055555555555</c:v>
                </c:pt>
                <c:pt idx="15">
                  <c:v>16827.055555555555</c:v>
                </c:pt>
                <c:pt idx="16">
                  <c:v>16827.055555555555</c:v>
                </c:pt>
                <c:pt idx="17">
                  <c:v>16827.055555555555</c:v>
                </c:pt>
                <c:pt idx="18">
                  <c:v>16827.055555555555</c:v>
                </c:pt>
                <c:pt idx="19">
                  <c:v>16827.055555555555</c:v>
                </c:pt>
                <c:pt idx="20">
                  <c:v>16827.055555555555</c:v>
                </c:pt>
                <c:pt idx="21">
                  <c:v>16827.055555555555</c:v>
                </c:pt>
                <c:pt idx="22">
                  <c:v>16827.055555555555</c:v>
                </c:pt>
                <c:pt idx="23">
                  <c:v>16827.055555555555</c:v>
                </c:pt>
              </c:numCache>
            </c:numRef>
          </c:val>
          <c:smooth val="0"/>
          <c:extLst>
            <c:ext xmlns:c16="http://schemas.microsoft.com/office/drawing/2014/chart" uri="{C3380CC4-5D6E-409C-BE32-E72D297353CC}">
              <c16:uniqueId val="{00000001-88ED-4B4A-B53F-AF2E1313798B}"/>
            </c:ext>
          </c:extLst>
        </c:ser>
        <c:dLbls>
          <c:showLegendKey val="0"/>
          <c:showVal val="0"/>
          <c:showCatName val="0"/>
          <c:showSerName val="0"/>
          <c:showPercent val="0"/>
          <c:showBubbleSize val="0"/>
        </c:dLbls>
        <c:smooth val="0"/>
        <c:axId val="1666261456"/>
        <c:axId val="1669509952"/>
      </c:lineChart>
      <c:catAx>
        <c:axId val="166626145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1669509952"/>
        <c:crosses val="autoZero"/>
        <c:auto val="1"/>
        <c:lblAlgn val="ctr"/>
        <c:lblOffset val="100"/>
        <c:noMultiLvlLbl val="0"/>
      </c:catAx>
      <c:valAx>
        <c:axId val="1669509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1666261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outerShdw blurRad="50800" dist="38100" dir="18900000" algn="bl" rotWithShape="0">
        <a:prstClr val="black">
          <a:alpha val="40000"/>
        </a:prstClr>
      </a:outerShdw>
    </a:effectLst>
  </c:spPr>
  <c:txPr>
    <a:bodyPr/>
    <a:lstStyle/>
    <a:p>
      <a:pPr>
        <a:defRPr/>
      </a:pPr>
      <a:endParaRPr lang="sv-S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CNP!$B$1</c:f>
              <c:strCache>
                <c:ptCount val="1"/>
                <c:pt idx="0">
                  <c:v>CNP (antal brott)</c:v>
                </c:pt>
              </c:strCache>
            </c:strRef>
          </c:tx>
          <c:spPr>
            <a:ln w="34925" cap="rnd">
              <a:solidFill>
                <a:schemeClr val="accent1"/>
              </a:solidFill>
              <a:round/>
            </a:ln>
            <a:effectLst>
              <a:outerShdw blurRad="57150" dist="19050" dir="5400000" algn="ctr" rotWithShape="0">
                <a:srgbClr val="000000">
                  <a:alpha val="63000"/>
                </a:srgbClr>
              </a:outerShdw>
            </a:effectLst>
          </c:spPr>
          <c:marker>
            <c:symbol val="none"/>
          </c:marker>
          <c:cat>
            <c:strRef>
              <c:f>CNP!$A$2:$A$25</c:f>
              <c:strCache>
                <c:ptCount val="24"/>
                <c:pt idx="0">
                  <c:v>23-jan</c:v>
                </c:pt>
                <c:pt idx="1">
                  <c:v>feb</c:v>
                </c:pt>
                <c:pt idx="2">
                  <c:v>mar</c:v>
                </c:pt>
                <c:pt idx="3">
                  <c:v>apr</c:v>
                </c:pt>
                <c:pt idx="4">
                  <c:v>maj </c:v>
                </c:pt>
                <c:pt idx="5">
                  <c:v>jun</c:v>
                </c:pt>
                <c:pt idx="6">
                  <c:v>jul</c:v>
                </c:pt>
                <c:pt idx="7">
                  <c:v>aug</c:v>
                </c:pt>
                <c:pt idx="8">
                  <c:v>sep</c:v>
                </c:pt>
                <c:pt idx="9">
                  <c:v>okt</c:v>
                </c:pt>
                <c:pt idx="10">
                  <c:v>nov</c:v>
                </c:pt>
                <c:pt idx="11">
                  <c:v>dec</c:v>
                </c:pt>
                <c:pt idx="12">
                  <c:v>24-jan</c:v>
                </c:pt>
                <c:pt idx="13">
                  <c:v>feb</c:v>
                </c:pt>
                <c:pt idx="14">
                  <c:v>mar</c:v>
                </c:pt>
                <c:pt idx="15">
                  <c:v>apr</c:v>
                </c:pt>
                <c:pt idx="16">
                  <c:v>maj</c:v>
                </c:pt>
                <c:pt idx="17">
                  <c:v>jun</c:v>
                </c:pt>
                <c:pt idx="18">
                  <c:v>jul</c:v>
                </c:pt>
                <c:pt idx="19">
                  <c:v>aug</c:v>
                </c:pt>
                <c:pt idx="20">
                  <c:v>sep</c:v>
                </c:pt>
                <c:pt idx="21">
                  <c:v>okt</c:v>
                </c:pt>
                <c:pt idx="22">
                  <c:v>nov</c:v>
                </c:pt>
                <c:pt idx="23">
                  <c:v>dec</c:v>
                </c:pt>
              </c:strCache>
            </c:strRef>
          </c:cat>
          <c:val>
            <c:numRef>
              <c:f>CNP!$B$2:$B$25</c:f>
              <c:numCache>
                <c:formatCode>General</c:formatCode>
                <c:ptCount val="24"/>
                <c:pt idx="0">
                  <c:v>7360</c:v>
                </c:pt>
                <c:pt idx="1">
                  <c:v>6792</c:v>
                </c:pt>
                <c:pt idx="2">
                  <c:v>7336</c:v>
                </c:pt>
                <c:pt idx="3">
                  <c:v>5559</c:v>
                </c:pt>
                <c:pt idx="4">
                  <c:v>6856</c:v>
                </c:pt>
                <c:pt idx="5">
                  <c:v>7317</c:v>
                </c:pt>
                <c:pt idx="6">
                  <c:v>7194</c:v>
                </c:pt>
                <c:pt idx="7">
                  <c:v>8417</c:v>
                </c:pt>
                <c:pt idx="8">
                  <c:v>7179</c:v>
                </c:pt>
                <c:pt idx="9">
                  <c:v>8163</c:v>
                </c:pt>
                <c:pt idx="10">
                  <c:v>8190</c:v>
                </c:pt>
                <c:pt idx="11">
                  <c:v>8401</c:v>
                </c:pt>
                <c:pt idx="12">
                  <c:v>8809</c:v>
                </c:pt>
                <c:pt idx="13">
                  <c:v>6305</c:v>
                </c:pt>
                <c:pt idx="14">
                  <c:v>5592</c:v>
                </c:pt>
                <c:pt idx="15">
                  <c:v>6939</c:v>
                </c:pt>
                <c:pt idx="16">
                  <c:v>7294</c:v>
                </c:pt>
                <c:pt idx="17">
                  <c:v>7483</c:v>
                </c:pt>
                <c:pt idx="18">
                  <c:v>6888</c:v>
                </c:pt>
                <c:pt idx="19">
                  <c:v>6669</c:v>
                </c:pt>
                <c:pt idx="20">
                  <c:v>6499</c:v>
                </c:pt>
                <c:pt idx="21">
                  <c:v>7980</c:v>
                </c:pt>
                <c:pt idx="22">
                  <c:v>7056</c:v>
                </c:pt>
                <c:pt idx="23">
                  <c:v>7866</c:v>
                </c:pt>
              </c:numCache>
            </c:numRef>
          </c:val>
          <c:smooth val="0"/>
          <c:extLst>
            <c:ext xmlns:c16="http://schemas.microsoft.com/office/drawing/2014/chart" uri="{C3380CC4-5D6E-409C-BE32-E72D297353CC}">
              <c16:uniqueId val="{00000000-E328-4689-9EA2-A37B450CAC8D}"/>
            </c:ext>
          </c:extLst>
        </c:ser>
        <c:ser>
          <c:idx val="2"/>
          <c:order val="1"/>
          <c:tx>
            <c:strRef>
              <c:f>CNP!$C$1</c:f>
              <c:strCache>
                <c:ptCount val="1"/>
                <c:pt idx="0">
                  <c:v>R12</c:v>
                </c:pt>
              </c:strCache>
            </c:strRef>
          </c:tx>
          <c:spPr>
            <a:ln w="34925" cap="rnd">
              <a:solidFill>
                <a:srgbClr val="92D050"/>
              </a:solidFill>
              <a:prstDash val="dash"/>
              <a:round/>
            </a:ln>
            <a:effectLst>
              <a:outerShdw blurRad="57150" dist="19050" dir="5400000" algn="ctr" rotWithShape="0">
                <a:srgbClr val="000000">
                  <a:alpha val="63000"/>
                </a:srgbClr>
              </a:outerShdw>
            </a:effectLst>
          </c:spPr>
          <c:marker>
            <c:symbol val="none"/>
          </c:marker>
          <c:cat>
            <c:strRef>
              <c:f>CNP!$A$2:$A$25</c:f>
              <c:strCache>
                <c:ptCount val="24"/>
                <c:pt idx="0">
                  <c:v>23-jan</c:v>
                </c:pt>
                <c:pt idx="1">
                  <c:v>feb</c:v>
                </c:pt>
                <c:pt idx="2">
                  <c:v>mar</c:v>
                </c:pt>
                <c:pt idx="3">
                  <c:v>apr</c:v>
                </c:pt>
                <c:pt idx="4">
                  <c:v>maj </c:v>
                </c:pt>
                <c:pt idx="5">
                  <c:v>jun</c:v>
                </c:pt>
                <c:pt idx="6">
                  <c:v>jul</c:v>
                </c:pt>
                <c:pt idx="7">
                  <c:v>aug</c:v>
                </c:pt>
                <c:pt idx="8">
                  <c:v>sep</c:v>
                </c:pt>
                <c:pt idx="9">
                  <c:v>okt</c:v>
                </c:pt>
                <c:pt idx="10">
                  <c:v>nov</c:v>
                </c:pt>
                <c:pt idx="11">
                  <c:v>dec</c:v>
                </c:pt>
                <c:pt idx="12">
                  <c:v>24-jan</c:v>
                </c:pt>
                <c:pt idx="13">
                  <c:v>feb</c:v>
                </c:pt>
                <c:pt idx="14">
                  <c:v>mar</c:v>
                </c:pt>
                <c:pt idx="15">
                  <c:v>apr</c:v>
                </c:pt>
                <c:pt idx="16">
                  <c:v>maj</c:v>
                </c:pt>
                <c:pt idx="17">
                  <c:v>jun</c:v>
                </c:pt>
                <c:pt idx="18">
                  <c:v>jul</c:v>
                </c:pt>
                <c:pt idx="19">
                  <c:v>aug</c:v>
                </c:pt>
                <c:pt idx="20">
                  <c:v>sep</c:v>
                </c:pt>
                <c:pt idx="21">
                  <c:v>okt</c:v>
                </c:pt>
                <c:pt idx="22">
                  <c:v>nov</c:v>
                </c:pt>
                <c:pt idx="23">
                  <c:v>dec</c:v>
                </c:pt>
              </c:strCache>
            </c:strRef>
          </c:cat>
          <c:val>
            <c:numRef>
              <c:f>CNP!$C$2:$C$25</c:f>
              <c:numCache>
                <c:formatCode>0</c:formatCode>
                <c:ptCount val="24"/>
                <c:pt idx="0">
                  <c:v>5219</c:v>
                </c:pt>
                <c:pt idx="1">
                  <c:v>5219</c:v>
                </c:pt>
                <c:pt idx="2">
                  <c:v>5219</c:v>
                </c:pt>
                <c:pt idx="3">
                  <c:v>5219</c:v>
                </c:pt>
                <c:pt idx="4">
                  <c:v>5219</c:v>
                </c:pt>
                <c:pt idx="5">
                  <c:v>5219</c:v>
                </c:pt>
                <c:pt idx="6">
                  <c:v>5219</c:v>
                </c:pt>
                <c:pt idx="7">
                  <c:v>5219</c:v>
                </c:pt>
                <c:pt idx="8">
                  <c:v>5219</c:v>
                </c:pt>
                <c:pt idx="9">
                  <c:v>5219</c:v>
                </c:pt>
                <c:pt idx="10">
                  <c:v>5219</c:v>
                </c:pt>
                <c:pt idx="11">
                  <c:v>5219</c:v>
                </c:pt>
                <c:pt idx="12">
                  <c:v>5219</c:v>
                </c:pt>
                <c:pt idx="13">
                  <c:v>5219</c:v>
                </c:pt>
                <c:pt idx="14">
                  <c:v>5219</c:v>
                </c:pt>
                <c:pt idx="15">
                  <c:v>5219</c:v>
                </c:pt>
                <c:pt idx="16">
                  <c:v>5219</c:v>
                </c:pt>
                <c:pt idx="17">
                  <c:v>5219</c:v>
                </c:pt>
                <c:pt idx="18">
                  <c:v>5219</c:v>
                </c:pt>
                <c:pt idx="19">
                  <c:v>5219</c:v>
                </c:pt>
                <c:pt idx="20">
                  <c:v>5219</c:v>
                </c:pt>
                <c:pt idx="21">
                  <c:v>5219</c:v>
                </c:pt>
                <c:pt idx="22">
                  <c:v>5219</c:v>
                </c:pt>
                <c:pt idx="23">
                  <c:v>5219</c:v>
                </c:pt>
              </c:numCache>
            </c:numRef>
          </c:val>
          <c:smooth val="0"/>
          <c:extLst>
            <c:ext xmlns:c16="http://schemas.microsoft.com/office/drawing/2014/chart" uri="{C3380CC4-5D6E-409C-BE32-E72D297353CC}">
              <c16:uniqueId val="{00000001-E328-4689-9EA2-A37B450CAC8D}"/>
            </c:ext>
          </c:extLst>
        </c:ser>
        <c:dLbls>
          <c:showLegendKey val="0"/>
          <c:showVal val="0"/>
          <c:showCatName val="0"/>
          <c:showSerName val="0"/>
          <c:showPercent val="0"/>
          <c:showBubbleSize val="0"/>
        </c:dLbls>
        <c:smooth val="0"/>
        <c:axId val="845951215"/>
        <c:axId val="705709391"/>
      </c:lineChart>
      <c:catAx>
        <c:axId val="845951215"/>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05709391"/>
        <c:crosses val="autoZero"/>
        <c:auto val="1"/>
        <c:lblAlgn val="ctr"/>
        <c:lblOffset val="100"/>
        <c:noMultiLvlLbl val="0"/>
      </c:catAx>
      <c:valAx>
        <c:axId val="70570939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84595121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outerShdw blurRad="50800" dist="38100" dir="18900000" algn="bl" rotWithShape="0">
        <a:prstClr val="black">
          <a:alpha val="40000"/>
        </a:prstClr>
      </a:outerShdw>
    </a:effectLst>
  </c:spPr>
  <c:txPr>
    <a:bodyPr/>
    <a:lstStyle/>
    <a:p>
      <a:pPr>
        <a:defRPr/>
      </a:pPr>
      <a:endParaRPr lang="sv-S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CNP!$A$35</c:f>
              <c:strCache>
                <c:ptCount val="1"/>
                <c:pt idx="0">
                  <c:v>24-dec</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800" b="0" i="0" u="none" strike="noStrike" kern="1200" baseline="0">
                    <a:solidFill>
                      <a:schemeClr val="dk1">
                        <a:lumMod val="65000"/>
                        <a:lumOff val="35000"/>
                      </a:schemeClr>
                    </a:solidFill>
                    <a:latin typeface="+mn-lt"/>
                    <a:ea typeface="+mn-ea"/>
                    <a:cs typeface="+mn-cs"/>
                  </a:defRPr>
                </a:pPr>
                <a:endParaRPr lang="sv-SE"/>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CNP!$B$34</c:f>
              <c:strCache>
                <c:ptCount val="1"/>
                <c:pt idx="0">
                  <c:v>CNP (brott)</c:v>
                </c:pt>
              </c:strCache>
            </c:strRef>
          </c:cat>
          <c:val>
            <c:numRef>
              <c:f>CNP!$B$35</c:f>
              <c:numCache>
                <c:formatCode>General</c:formatCode>
                <c:ptCount val="1"/>
                <c:pt idx="0">
                  <c:v>7866</c:v>
                </c:pt>
              </c:numCache>
            </c:numRef>
          </c:val>
          <c:extLst>
            <c:ext xmlns:c16="http://schemas.microsoft.com/office/drawing/2014/chart" uri="{C3380CC4-5D6E-409C-BE32-E72D297353CC}">
              <c16:uniqueId val="{00000000-B5B2-40E3-99EA-9E9DCD492CDE}"/>
            </c:ext>
          </c:extLst>
        </c:ser>
        <c:ser>
          <c:idx val="1"/>
          <c:order val="1"/>
          <c:tx>
            <c:strRef>
              <c:f>CNP!$A$36</c:f>
              <c:strCache>
                <c:ptCount val="1"/>
                <c:pt idx="0">
                  <c:v>23-dec</c:v>
                </c:pt>
              </c:strCache>
            </c:strRef>
          </c:tx>
          <c:spPr>
            <a:solidFill>
              <a:srgbClr val="C00000"/>
            </a:soli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800" b="0" i="0" u="none" strike="noStrike" kern="1200" baseline="0">
                    <a:solidFill>
                      <a:schemeClr val="dk1">
                        <a:lumMod val="65000"/>
                        <a:lumOff val="35000"/>
                      </a:schemeClr>
                    </a:solidFill>
                    <a:latin typeface="+mn-lt"/>
                    <a:ea typeface="+mn-ea"/>
                    <a:cs typeface="+mn-cs"/>
                  </a:defRPr>
                </a:pPr>
                <a:endParaRPr lang="sv-SE"/>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CNP!$B$34</c:f>
              <c:strCache>
                <c:ptCount val="1"/>
                <c:pt idx="0">
                  <c:v>CNP (brott)</c:v>
                </c:pt>
              </c:strCache>
            </c:strRef>
          </c:cat>
          <c:val>
            <c:numRef>
              <c:f>CNP!$B$36</c:f>
              <c:numCache>
                <c:formatCode>General</c:formatCode>
                <c:ptCount val="1"/>
                <c:pt idx="0">
                  <c:v>8401</c:v>
                </c:pt>
              </c:numCache>
            </c:numRef>
          </c:val>
          <c:extLst>
            <c:ext xmlns:c16="http://schemas.microsoft.com/office/drawing/2014/chart" uri="{C3380CC4-5D6E-409C-BE32-E72D297353CC}">
              <c16:uniqueId val="{00000001-B5B2-40E3-99EA-9E9DCD492CDE}"/>
            </c:ext>
          </c:extLst>
        </c:ser>
        <c:dLbls>
          <c:showLegendKey val="0"/>
          <c:showVal val="0"/>
          <c:showCatName val="0"/>
          <c:showSerName val="0"/>
          <c:showPercent val="0"/>
          <c:showBubbleSize val="0"/>
        </c:dLbls>
        <c:gapWidth val="100"/>
        <c:overlap val="-24"/>
        <c:axId val="927609599"/>
        <c:axId val="926568559"/>
      </c:barChart>
      <c:catAx>
        <c:axId val="927609599"/>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sv-SE"/>
          </a:p>
        </c:txPr>
        <c:crossAx val="926568559"/>
        <c:crosses val="autoZero"/>
        <c:auto val="1"/>
        <c:lblAlgn val="ctr"/>
        <c:lblOffset val="100"/>
        <c:noMultiLvlLbl val="0"/>
      </c:catAx>
      <c:valAx>
        <c:axId val="926568559"/>
        <c:scaling>
          <c:orientation val="minMax"/>
          <c:min val="0"/>
        </c:scaling>
        <c:delete val="1"/>
        <c:axPos val="l"/>
        <c:majorGridlines>
          <c:spPr>
            <a:ln w="9525" cap="flat" cmpd="sng" algn="ctr">
              <a:noFill/>
              <a:round/>
            </a:ln>
            <a:effectLst/>
          </c:spPr>
        </c:majorGridlines>
        <c:numFmt formatCode="General" sourceLinked="1"/>
        <c:majorTickMark val="none"/>
        <c:minorTickMark val="none"/>
        <c:tickLblPos val="nextTo"/>
        <c:crossAx val="92760959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outerShdw blurRad="50800" dist="38100" dir="18900000" algn="bl" rotWithShape="0">
        <a:prstClr val="black">
          <a:alpha val="40000"/>
        </a:prstClr>
      </a:outerShdw>
    </a:effectLst>
  </c:spPr>
  <c:txPr>
    <a:bodyPr/>
    <a:lstStyle/>
    <a:p>
      <a:pPr>
        <a:defRPr sz="800"/>
      </a:pPr>
      <a:endParaRPr lang="sv-S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CP!$B$1</c:f>
              <c:strCache>
                <c:ptCount val="1"/>
                <c:pt idx="0">
                  <c:v>CP (antal brott)</c:v>
                </c:pt>
              </c:strCache>
            </c:strRef>
          </c:tx>
          <c:spPr>
            <a:ln w="34925" cap="rnd">
              <a:solidFill>
                <a:schemeClr val="accent1"/>
              </a:solidFill>
              <a:round/>
            </a:ln>
            <a:effectLst>
              <a:outerShdw blurRad="57150" dist="19050" dir="5400000" algn="ctr" rotWithShape="0">
                <a:srgbClr val="000000">
                  <a:alpha val="63000"/>
                </a:srgbClr>
              </a:outerShdw>
            </a:effectLst>
          </c:spPr>
          <c:marker>
            <c:symbol val="none"/>
          </c:marker>
          <c:cat>
            <c:strRef>
              <c:f>CP!$A$2:$A$25</c:f>
              <c:strCache>
                <c:ptCount val="24"/>
                <c:pt idx="0">
                  <c:v>23-jan</c:v>
                </c:pt>
                <c:pt idx="1">
                  <c:v>feb</c:v>
                </c:pt>
                <c:pt idx="2">
                  <c:v>mar</c:v>
                </c:pt>
                <c:pt idx="3">
                  <c:v>apr</c:v>
                </c:pt>
                <c:pt idx="4">
                  <c:v>maj </c:v>
                </c:pt>
                <c:pt idx="5">
                  <c:v>jun</c:v>
                </c:pt>
                <c:pt idx="6">
                  <c:v>jul</c:v>
                </c:pt>
                <c:pt idx="7">
                  <c:v>aug</c:v>
                </c:pt>
                <c:pt idx="8">
                  <c:v>sep</c:v>
                </c:pt>
                <c:pt idx="9">
                  <c:v>okt</c:v>
                </c:pt>
                <c:pt idx="10">
                  <c:v>nov</c:v>
                </c:pt>
                <c:pt idx="11">
                  <c:v>dec</c:v>
                </c:pt>
                <c:pt idx="12">
                  <c:v>24-jan</c:v>
                </c:pt>
                <c:pt idx="13">
                  <c:v>feb</c:v>
                </c:pt>
                <c:pt idx="14">
                  <c:v>mar</c:v>
                </c:pt>
                <c:pt idx="15">
                  <c:v>apr</c:v>
                </c:pt>
                <c:pt idx="16">
                  <c:v>maj</c:v>
                </c:pt>
                <c:pt idx="17">
                  <c:v>jun</c:v>
                </c:pt>
                <c:pt idx="18">
                  <c:v>jul</c:v>
                </c:pt>
                <c:pt idx="19">
                  <c:v>aug</c:v>
                </c:pt>
                <c:pt idx="20">
                  <c:v>sep</c:v>
                </c:pt>
                <c:pt idx="21">
                  <c:v>okt</c:v>
                </c:pt>
                <c:pt idx="22">
                  <c:v>nov</c:v>
                </c:pt>
                <c:pt idx="23">
                  <c:v>dec</c:v>
                </c:pt>
              </c:strCache>
            </c:strRef>
          </c:cat>
          <c:val>
            <c:numRef>
              <c:f>CP!$B$2:$B$25</c:f>
              <c:numCache>
                <c:formatCode>General</c:formatCode>
                <c:ptCount val="24"/>
                <c:pt idx="0">
                  <c:v>1224</c:v>
                </c:pt>
                <c:pt idx="1">
                  <c:v>1159</c:v>
                </c:pt>
                <c:pt idx="2">
                  <c:v>1229</c:v>
                </c:pt>
                <c:pt idx="3">
                  <c:v>1067</c:v>
                </c:pt>
                <c:pt idx="4">
                  <c:v>1081</c:v>
                </c:pt>
                <c:pt idx="5">
                  <c:v>1092</c:v>
                </c:pt>
                <c:pt idx="6">
                  <c:v>1104</c:v>
                </c:pt>
                <c:pt idx="7">
                  <c:v>1115</c:v>
                </c:pt>
                <c:pt idx="8">
                  <c:v>1182</c:v>
                </c:pt>
                <c:pt idx="9">
                  <c:v>1079</c:v>
                </c:pt>
                <c:pt idx="10">
                  <c:v>1172</c:v>
                </c:pt>
                <c:pt idx="11">
                  <c:v>1143</c:v>
                </c:pt>
                <c:pt idx="12">
                  <c:v>1035</c:v>
                </c:pt>
                <c:pt idx="13">
                  <c:v>923</c:v>
                </c:pt>
                <c:pt idx="14">
                  <c:v>845</c:v>
                </c:pt>
                <c:pt idx="15">
                  <c:v>786</c:v>
                </c:pt>
                <c:pt idx="16">
                  <c:v>1048</c:v>
                </c:pt>
                <c:pt idx="17">
                  <c:v>825</c:v>
                </c:pt>
                <c:pt idx="18">
                  <c:v>954</c:v>
                </c:pt>
                <c:pt idx="19">
                  <c:v>883</c:v>
                </c:pt>
                <c:pt idx="20">
                  <c:v>1033</c:v>
                </c:pt>
                <c:pt idx="21">
                  <c:v>1067</c:v>
                </c:pt>
                <c:pt idx="22">
                  <c:v>968</c:v>
                </c:pt>
                <c:pt idx="23">
                  <c:v>941</c:v>
                </c:pt>
              </c:numCache>
            </c:numRef>
          </c:val>
          <c:smooth val="0"/>
          <c:extLst>
            <c:ext xmlns:c16="http://schemas.microsoft.com/office/drawing/2014/chart" uri="{C3380CC4-5D6E-409C-BE32-E72D297353CC}">
              <c16:uniqueId val="{00000000-8E6B-46DD-9DF5-5595F297093C}"/>
            </c:ext>
          </c:extLst>
        </c:ser>
        <c:ser>
          <c:idx val="1"/>
          <c:order val="1"/>
          <c:tx>
            <c:strRef>
              <c:f>CP!$C$1</c:f>
              <c:strCache>
                <c:ptCount val="1"/>
                <c:pt idx="0">
                  <c:v>R12</c:v>
                </c:pt>
              </c:strCache>
            </c:strRef>
          </c:tx>
          <c:spPr>
            <a:ln w="34925" cap="rnd">
              <a:solidFill>
                <a:srgbClr val="92D050"/>
              </a:solidFill>
              <a:prstDash val="dash"/>
              <a:round/>
            </a:ln>
            <a:effectLst>
              <a:outerShdw blurRad="57150" dist="19050" dir="5400000" algn="ctr" rotWithShape="0">
                <a:srgbClr val="000000">
                  <a:alpha val="63000"/>
                </a:srgbClr>
              </a:outerShdw>
            </a:effectLst>
          </c:spPr>
          <c:marker>
            <c:symbol val="none"/>
          </c:marker>
          <c:cat>
            <c:strRef>
              <c:f>CP!$A$2:$A$25</c:f>
              <c:strCache>
                <c:ptCount val="24"/>
                <c:pt idx="0">
                  <c:v>23-jan</c:v>
                </c:pt>
                <c:pt idx="1">
                  <c:v>feb</c:v>
                </c:pt>
                <c:pt idx="2">
                  <c:v>mar</c:v>
                </c:pt>
                <c:pt idx="3">
                  <c:v>apr</c:v>
                </c:pt>
                <c:pt idx="4">
                  <c:v>maj </c:v>
                </c:pt>
                <c:pt idx="5">
                  <c:v>jun</c:v>
                </c:pt>
                <c:pt idx="6">
                  <c:v>jul</c:v>
                </c:pt>
                <c:pt idx="7">
                  <c:v>aug</c:v>
                </c:pt>
                <c:pt idx="8">
                  <c:v>sep</c:v>
                </c:pt>
                <c:pt idx="9">
                  <c:v>okt</c:v>
                </c:pt>
                <c:pt idx="10">
                  <c:v>nov</c:v>
                </c:pt>
                <c:pt idx="11">
                  <c:v>dec</c:v>
                </c:pt>
                <c:pt idx="12">
                  <c:v>24-jan</c:v>
                </c:pt>
                <c:pt idx="13">
                  <c:v>feb</c:v>
                </c:pt>
                <c:pt idx="14">
                  <c:v>mar</c:v>
                </c:pt>
                <c:pt idx="15">
                  <c:v>apr</c:v>
                </c:pt>
                <c:pt idx="16">
                  <c:v>maj</c:v>
                </c:pt>
                <c:pt idx="17">
                  <c:v>jun</c:v>
                </c:pt>
                <c:pt idx="18">
                  <c:v>jul</c:v>
                </c:pt>
                <c:pt idx="19">
                  <c:v>aug</c:v>
                </c:pt>
                <c:pt idx="20">
                  <c:v>sep</c:v>
                </c:pt>
                <c:pt idx="21">
                  <c:v>okt</c:v>
                </c:pt>
                <c:pt idx="22">
                  <c:v>nov</c:v>
                </c:pt>
                <c:pt idx="23">
                  <c:v>dec</c:v>
                </c:pt>
              </c:strCache>
            </c:strRef>
          </c:cat>
          <c:val>
            <c:numRef>
              <c:f>CP!$C$2:$C$25</c:f>
              <c:numCache>
                <c:formatCode>0</c:formatCode>
                <c:ptCount val="24"/>
                <c:pt idx="0">
                  <c:v>1110.2534722222224</c:v>
                </c:pt>
                <c:pt idx="1">
                  <c:v>1110.2534722222224</c:v>
                </c:pt>
                <c:pt idx="2">
                  <c:v>1110.2534722222224</c:v>
                </c:pt>
                <c:pt idx="3">
                  <c:v>1110.2534722222224</c:v>
                </c:pt>
                <c:pt idx="4">
                  <c:v>1110.2534722222224</c:v>
                </c:pt>
                <c:pt idx="5">
                  <c:v>1110.2534722222224</c:v>
                </c:pt>
                <c:pt idx="6">
                  <c:v>1110.2534722222224</c:v>
                </c:pt>
                <c:pt idx="7">
                  <c:v>1110.2534722222224</c:v>
                </c:pt>
                <c:pt idx="8">
                  <c:v>1110.2534722222224</c:v>
                </c:pt>
                <c:pt idx="9">
                  <c:v>1110.2534722222224</c:v>
                </c:pt>
                <c:pt idx="10">
                  <c:v>1110.2534722222224</c:v>
                </c:pt>
                <c:pt idx="11">
                  <c:v>1110.2534722222224</c:v>
                </c:pt>
                <c:pt idx="12">
                  <c:v>1110.2534722222224</c:v>
                </c:pt>
                <c:pt idx="13">
                  <c:v>1110.2534722222224</c:v>
                </c:pt>
                <c:pt idx="14">
                  <c:v>1110.2534722222224</c:v>
                </c:pt>
                <c:pt idx="15">
                  <c:v>1110.2534722222224</c:v>
                </c:pt>
                <c:pt idx="16">
                  <c:v>1110.2534722222224</c:v>
                </c:pt>
                <c:pt idx="17">
                  <c:v>1110.2534722222224</c:v>
                </c:pt>
                <c:pt idx="18">
                  <c:v>1110.2534722222224</c:v>
                </c:pt>
                <c:pt idx="19">
                  <c:v>1110.2534722222224</c:v>
                </c:pt>
                <c:pt idx="20">
                  <c:v>1110.2534722222224</c:v>
                </c:pt>
                <c:pt idx="21">
                  <c:v>1110.2534722222224</c:v>
                </c:pt>
                <c:pt idx="22">
                  <c:v>1110.2534722222224</c:v>
                </c:pt>
                <c:pt idx="23">
                  <c:v>1110.2534722222224</c:v>
                </c:pt>
              </c:numCache>
            </c:numRef>
          </c:val>
          <c:smooth val="0"/>
          <c:extLst>
            <c:ext xmlns:c16="http://schemas.microsoft.com/office/drawing/2014/chart" uri="{C3380CC4-5D6E-409C-BE32-E72D297353CC}">
              <c16:uniqueId val="{00000001-8E6B-46DD-9DF5-5595F297093C}"/>
            </c:ext>
          </c:extLst>
        </c:ser>
        <c:dLbls>
          <c:showLegendKey val="0"/>
          <c:showVal val="0"/>
          <c:showCatName val="0"/>
          <c:showSerName val="0"/>
          <c:showPercent val="0"/>
          <c:showBubbleSize val="0"/>
        </c:dLbls>
        <c:smooth val="0"/>
        <c:axId val="775995008"/>
        <c:axId val="555400016"/>
      </c:lineChart>
      <c:catAx>
        <c:axId val="77599500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555400016"/>
        <c:crosses val="autoZero"/>
        <c:auto val="1"/>
        <c:lblAlgn val="ctr"/>
        <c:lblOffset val="100"/>
        <c:noMultiLvlLbl val="0"/>
      </c:catAx>
      <c:valAx>
        <c:axId val="555400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5995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outerShdw blurRad="50800" dist="38100" dir="18900000" algn="bl" rotWithShape="0">
        <a:prstClr val="black">
          <a:alpha val="40000"/>
        </a:prstClr>
      </a:outerShdw>
    </a:effectLst>
  </c:spPr>
  <c:txPr>
    <a:bodyPr/>
    <a:lstStyle/>
    <a:p>
      <a:pPr>
        <a:defRPr/>
      </a:pPr>
      <a:endParaRPr lang="sv-S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Annnonsbedrägerier!$B$1</c:f>
              <c:strCache>
                <c:ptCount val="1"/>
                <c:pt idx="0">
                  <c:v>Annonsbedrägeri (antal brott)</c:v>
                </c:pt>
              </c:strCache>
            </c:strRef>
          </c:tx>
          <c:spPr>
            <a:ln w="34925" cap="rnd">
              <a:solidFill>
                <a:schemeClr val="accent1"/>
              </a:solidFill>
              <a:round/>
            </a:ln>
            <a:effectLst>
              <a:outerShdw blurRad="57150" dist="19050" dir="5400000" algn="ctr" rotWithShape="0">
                <a:srgbClr val="000000">
                  <a:alpha val="63000"/>
                </a:srgbClr>
              </a:outerShdw>
            </a:effectLst>
          </c:spPr>
          <c:marker>
            <c:symbol val="none"/>
          </c:marker>
          <c:cat>
            <c:strRef>
              <c:f>Annnonsbedrägerier!$A$2:$A$25</c:f>
              <c:strCache>
                <c:ptCount val="24"/>
                <c:pt idx="0">
                  <c:v>23-jan</c:v>
                </c:pt>
                <c:pt idx="1">
                  <c:v>feb</c:v>
                </c:pt>
                <c:pt idx="2">
                  <c:v>mar</c:v>
                </c:pt>
                <c:pt idx="3">
                  <c:v>apr</c:v>
                </c:pt>
                <c:pt idx="4">
                  <c:v>maj </c:v>
                </c:pt>
                <c:pt idx="5">
                  <c:v>jun</c:v>
                </c:pt>
                <c:pt idx="6">
                  <c:v>jul</c:v>
                </c:pt>
                <c:pt idx="7">
                  <c:v>aug</c:v>
                </c:pt>
                <c:pt idx="8">
                  <c:v>sep</c:v>
                </c:pt>
                <c:pt idx="9">
                  <c:v>okt</c:v>
                </c:pt>
                <c:pt idx="10">
                  <c:v>nov</c:v>
                </c:pt>
                <c:pt idx="11">
                  <c:v>dec</c:v>
                </c:pt>
                <c:pt idx="12">
                  <c:v>24-jan</c:v>
                </c:pt>
                <c:pt idx="13">
                  <c:v>feb</c:v>
                </c:pt>
                <c:pt idx="14">
                  <c:v>mar</c:v>
                </c:pt>
                <c:pt idx="15">
                  <c:v>apr</c:v>
                </c:pt>
                <c:pt idx="16">
                  <c:v>maj</c:v>
                </c:pt>
                <c:pt idx="17">
                  <c:v>jun</c:v>
                </c:pt>
                <c:pt idx="18">
                  <c:v>jul</c:v>
                </c:pt>
                <c:pt idx="19">
                  <c:v>aug</c:v>
                </c:pt>
                <c:pt idx="20">
                  <c:v>sep</c:v>
                </c:pt>
                <c:pt idx="21">
                  <c:v>okt</c:v>
                </c:pt>
                <c:pt idx="22">
                  <c:v>nov</c:v>
                </c:pt>
                <c:pt idx="23">
                  <c:v>dec</c:v>
                </c:pt>
              </c:strCache>
            </c:strRef>
          </c:cat>
          <c:val>
            <c:numRef>
              <c:f>Annnonsbedrägerier!$B$2:$B$25</c:f>
              <c:numCache>
                <c:formatCode>General</c:formatCode>
                <c:ptCount val="24"/>
                <c:pt idx="0">
                  <c:v>2299</c:v>
                </c:pt>
                <c:pt idx="1">
                  <c:v>2240</c:v>
                </c:pt>
                <c:pt idx="2">
                  <c:v>2558</c:v>
                </c:pt>
                <c:pt idx="3">
                  <c:v>2090</c:v>
                </c:pt>
                <c:pt idx="4">
                  <c:v>2115</c:v>
                </c:pt>
                <c:pt idx="5">
                  <c:v>2159</c:v>
                </c:pt>
                <c:pt idx="6">
                  <c:v>2406</c:v>
                </c:pt>
                <c:pt idx="7">
                  <c:v>2435</c:v>
                </c:pt>
                <c:pt idx="8">
                  <c:v>2163</c:v>
                </c:pt>
                <c:pt idx="9">
                  <c:v>2334</c:v>
                </c:pt>
                <c:pt idx="10">
                  <c:v>2263</c:v>
                </c:pt>
                <c:pt idx="11">
                  <c:v>2079</c:v>
                </c:pt>
                <c:pt idx="12">
                  <c:v>2464</c:v>
                </c:pt>
                <c:pt idx="13">
                  <c:v>2008</c:v>
                </c:pt>
                <c:pt idx="14">
                  <c:v>1742</c:v>
                </c:pt>
                <c:pt idx="15">
                  <c:v>2151</c:v>
                </c:pt>
                <c:pt idx="16">
                  <c:v>2288</c:v>
                </c:pt>
                <c:pt idx="17">
                  <c:v>1682</c:v>
                </c:pt>
                <c:pt idx="18">
                  <c:v>2086</c:v>
                </c:pt>
                <c:pt idx="19">
                  <c:v>2376</c:v>
                </c:pt>
                <c:pt idx="20">
                  <c:v>1983</c:v>
                </c:pt>
                <c:pt idx="21">
                  <c:v>2022</c:v>
                </c:pt>
                <c:pt idx="22">
                  <c:v>1968</c:v>
                </c:pt>
                <c:pt idx="23">
                  <c:v>2043</c:v>
                </c:pt>
              </c:numCache>
            </c:numRef>
          </c:val>
          <c:smooth val="0"/>
          <c:extLst>
            <c:ext xmlns:c16="http://schemas.microsoft.com/office/drawing/2014/chart" uri="{C3380CC4-5D6E-409C-BE32-E72D297353CC}">
              <c16:uniqueId val="{00000000-97EE-480B-925F-F2A4DC903C59}"/>
            </c:ext>
          </c:extLst>
        </c:ser>
        <c:ser>
          <c:idx val="2"/>
          <c:order val="1"/>
          <c:tx>
            <c:strRef>
              <c:f>Annnonsbedrägerier!$C$1</c:f>
              <c:strCache>
                <c:ptCount val="1"/>
                <c:pt idx="0">
                  <c:v>R12</c:v>
                </c:pt>
              </c:strCache>
            </c:strRef>
          </c:tx>
          <c:spPr>
            <a:ln w="34925" cap="rnd">
              <a:solidFill>
                <a:srgbClr val="92D050"/>
              </a:solidFill>
              <a:prstDash val="dash"/>
              <a:round/>
            </a:ln>
            <a:effectLst>
              <a:outerShdw blurRad="57150" dist="19050" dir="5400000" algn="ctr" rotWithShape="0">
                <a:srgbClr val="000000">
                  <a:alpha val="63000"/>
                </a:srgbClr>
              </a:outerShdw>
            </a:effectLst>
          </c:spPr>
          <c:marker>
            <c:symbol val="none"/>
          </c:marker>
          <c:cat>
            <c:strRef>
              <c:f>Annnonsbedrägerier!$A$2:$A$25</c:f>
              <c:strCache>
                <c:ptCount val="24"/>
                <c:pt idx="0">
                  <c:v>23-jan</c:v>
                </c:pt>
                <c:pt idx="1">
                  <c:v>feb</c:v>
                </c:pt>
                <c:pt idx="2">
                  <c:v>mar</c:v>
                </c:pt>
                <c:pt idx="3">
                  <c:v>apr</c:v>
                </c:pt>
                <c:pt idx="4">
                  <c:v>maj </c:v>
                </c:pt>
                <c:pt idx="5">
                  <c:v>jun</c:v>
                </c:pt>
                <c:pt idx="6">
                  <c:v>jul</c:v>
                </c:pt>
                <c:pt idx="7">
                  <c:v>aug</c:v>
                </c:pt>
                <c:pt idx="8">
                  <c:v>sep</c:v>
                </c:pt>
                <c:pt idx="9">
                  <c:v>okt</c:v>
                </c:pt>
                <c:pt idx="10">
                  <c:v>nov</c:v>
                </c:pt>
                <c:pt idx="11">
                  <c:v>dec</c:v>
                </c:pt>
                <c:pt idx="12">
                  <c:v>24-jan</c:v>
                </c:pt>
                <c:pt idx="13">
                  <c:v>feb</c:v>
                </c:pt>
                <c:pt idx="14">
                  <c:v>mar</c:v>
                </c:pt>
                <c:pt idx="15">
                  <c:v>apr</c:v>
                </c:pt>
                <c:pt idx="16">
                  <c:v>maj</c:v>
                </c:pt>
                <c:pt idx="17">
                  <c:v>jun</c:v>
                </c:pt>
                <c:pt idx="18">
                  <c:v>jul</c:v>
                </c:pt>
                <c:pt idx="19">
                  <c:v>aug</c:v>
                </c:pt>
                <c:pt idx="20">
                  <c:v>sep</c:v>
                </c:pt>
                <c:pt idx="21">
                  <c:v>okt</c:v>
                </c:pt>
                <c:pt idx="22">
                  <c:v>nov</c:v>
                </c:pt>
                <c:pt idx="23">
                  <c:v>dec</c:v>
                </c:pt>
              </c:strCache>
            </c:strRef>
          </c:cat>
          <c:val>
            <c:numRef>
              <c:f>Annnonsbedrägerier!$C$2:$C$25</c:f>
              <c:numCache>
                <c:formatCode>0</c:formatCode>
                <c:ptCount val="24"/>
                <c:pt idx="0">
                  <c:v>2228.5416666666665</c:v>
                </c:pt>
                <c:pt idx="1">
                  <c:v>2228.5416666666665</c:v>
                </c:pt>
                <c:pt idx="2">
                  <c:v>2228.5416666666665</c:v>
                </c:pt>
                <c:pt idx="3">
                  <c:v>2228.5416666666665</c:v>
                </c:pt>
                <c:pt idx="4">
                  <c:v>2228.5416666666665</c:v>
                </c:pt>
                <c:pt idx="5">
                  <c:v>2228.5416666666665</c:v>
                </c:pt>
                <c:pt idx="6">
                  <c:v>2228.5416666666665</c:v>
                </c:pt>
                <c:pt idx="7">
                  <c:v>2228.5416666666665</c:v>
                </c:pt>
                <c:pt idx="8">
                  <c:v>2228.5416666666665</c:v>
                </c:pt>
                <c:pt idx="9">
                  <c:v>2228.5416666666665</c:v>
                </c:pt>
                <c:pt idx="10">
                  <c:v>2228.5416666666665</c:v>
                </c:pt>
                <c:pt idx="11">
                  <c:v>2228.5416666666665</c:v>
                </c:pt>
                <c:pt idx="12">
                  <c:v>2228.5416666666665</c:v>
                </c:pt>
                <c:pt idx="13">
                  <c:v>2228.5416666666665</c:v>
                </c:pt>
                <c:pt idx="14">
                  <c:v>2228.5416666666665</c:v>
                </c:pt>
                <c:pt idx="15">
                  <c:v>2228.5416666666665</c:v>
                </c:pt>
                <c:pt idx="16">
                  <c:v>2228.5416666666665</c:v>
                </c:pt>
                <c:pt idx="17">
                  <c:v>2228.5416666666665</c:v>
                </c:pt>
                <c:pt idx="18">
                  <c:v>2228.5416666666665</c:v>
                </c:pt>
                <c:pt idx="19">
                  <c:v>2228.5416666666665</c:v>
                </c:pt>
                <c:pt idx="20">
                  <c:v>2228.5416666666665</c:v>
                </c:pt>
                <c:pt idx="21">
                  <c:v>2228.5416666666665</c:v>
                </c:pt>
                <c:pt idx="22">
                  <c:v>2228.5416666666665</c:v>
                </c:pt>
                <c:pt idx="23">
                  <c:v>2228.5416666666665</c:v>
                </c:pt>
              </c:numCache>
            </c:numRef>
          </c:val>
          <c:smooth val="0"/>
          <c:extLst>
            <c:ext xmlns:c16="http://schemas.microsoft.com/office/drawing/2014/chart" uri="{C3380CC4-5D6E-409C-BE32-E72D297353CC}">
              <c16:uniqueId val="{00000001-97EE-480B-925F-F2A4DC903C59}"/>
            </c:ext>
          </c:extLst>
        </c:ser>
        <c:dLbls>
          <c:showLegendKey val="0"/>
          <c:showVal val="0"/>
          <c:showCatName val="0"/>
          <c:showSerName val="0"/>
          <c:showPercent val="0"/>
          <c:showBubbleSize val="0"/>
        </c:dLbls>
        <c:smooth val="0"/>
        <c:axId val="871043519"/>
        <c:axId val="882007263"/>
      </c:lineChart>
      <c:catAx>
        <c:axId val="871043519"/>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882007263"/>
        <c:crosses val="autoZero"/>
        <c:auto val="1"/>
        <c:lblAlgn val="ctr"/>
        <c:lblOffset val="100"/>
        <c:noMultiLvlLbl val="0"/>
      </c:catAx>
      <c:valAx>
        <c:axId val="88200726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87104351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outerShdw blurRad="50800" dist="38100" dir="18900000" algn="bl" rotWithShape="0">
        <a:prstClr val="black">
          <a:alpha val="40000"/>
        </a:prstClr>
      </a:outerShdw>
    </a:effectLst>
  </c:spPr>
  <c:txPr>
    <a:bodyPr/>
    <a:lstStyle/>
    <a:p>
      <a:pPr>
        <a:defRPr/>
      </a:pPr>
      <a:endParaRPr lang="sv-S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5825341586639498E-2"/>
          <c:y val="7.1171357251392606E-2"/>
          <c:w val="0.93432020709116093"/>
          <c:h val="0.70985783341259057"/>
        </c:manualLayout>
      </c:layout>
      <c:barChart>
        <c:barDir val="col"/>
        <c:grouping val="clustered"/>
        <c:varyColors val="0"/>
        <c:ser>
          <c:idx val="0"/>
          <c:order val="0"/>
          <c:tx>
            <c:strRef>
              <c:f>Annnonsbedrägerier!$A$31</c:f>
              <c:strCache>
                <c:ptCount val="1"/>
                <c:pt idx="0">
                  <c:v>24-dec</c:v>
                </c:pt>
              </c:strCache>
            </c:strRef>
          </c:tx>
          <c:spPr>
            <a:solidFill>
              <a:schemeClr val="accent1"/>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800" b="0" i="0" u="none" strike="noStrike" kern="1200" baseline="0">
                    <a:solidFill>
                      <a:schemeClr val="dk1">
                        <a:lumMod val="65000"/>
                        <a:lumOff val="35000"/>
                      </a:schemeClr>
                    </a:solidFill>
                    <a:latin typeface="+mn-lt"/>
                    <a:ea typeface="+mn-ea"/>
                    <a:cs typeface="+mn-cs"/>
                  </a:defRPr>
                </a:pPr>
                <a:endParaRPr lang="sv-SE"/>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Annnonsbedrägerier!$B$30</c:f>
              <c:strCache>
                <c:ptCount val="1"/>
                <c:pt idx="0">
                  <c:v>Annonsbedrägeri (antal brott)</c:v>
                </c:pt>
              </c:strCache>
            </c:strRef>
          </c:cat>
          <c:val>
            <c:numRef>
              <c:f>Annnonsbedrägerier!$B$31</c:f>
              <c:numCache>
                <c:formatCode>General</c:formatCode>
                <c:ptCount val="1"/>
                <c:pt idx="0">
                  <c:v>2043</c:v>
                </c:pt>
              </c:numCache>
            </c:numRef>
          </c:val>
          <c:extLst>
            <c:ext xmlns:c16="http://schemas.microsoft.com/office/drawing/2014/chart" uri="{C3380CC4-5D6E-409C-BE32-E72D297353CC}">
              <c16:uniqueId val="{00000000-D4C1-4E8D-96CC-B2EBB0B77031}"/>
            </c:ext>
          </c:extLst>
        </c:ser>
        <c:ser>
          <c:idx val="1"/>
          <c:order val="1"/>
          <c:tx>
            <c:strRef>
              <c:f>Annnonsbedrägerier!$A$32</c:f>
              <c:strCache>
                <c:ptCount val="1"/>
                <c:pt idx="0">
                  <c:v>23-dec</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800" b="0" i="0" u="none" strike="noStrike" kern="1200" baseline="0">
                    <a:solidFill>
                      <a:schemeClr val="dk1">
                        <a:lumMod val="65000"/>
                        <a:lumOff val="35000"/>
                      </a:schemeClr>
                    </a:solidFill>
                    <a:latin typeface="+mn-lt"/>
                    <a:ea typeface="+mn-ea"/>
                    <a:cs typeface="+mn-cs"/>
                  </a:defRPr>
                </a:pPr>
                <a:endParaRPr lang="sv-SE"/>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Annnonsbedrägerier!$B$30</c:f>
              <c:strCache>
                <c:ptCount val="1"/>
                <c:pt idx="0">
                  <c:v>Annonsbedrägeri (antal brott)</c:v>
                </c:pt>
              </c:strCache>
            </c:strRef>
          </c:cat>
          <c:val>
            <c:numRef>
              <c:f>Annnonsbedrägerier!$B$32</c:f>
              <c:numCache>
                <c:formatCode>General</c:formatCode>
                <c:ptCount val="1"/>
                <c:pt idx="0">
                  <c:v>2079</c:v>
                </c:pt>
              </c:numCache>
            </c:numRef>
          </c:val>
          <c:extLst>
            <c:ext xmlns:c16="http://schemas.microsoft.com/office/drawing/2014/chart" uri="{C3380CC4-5D6E-409C-BE32-E72D297353CC}">
              <c16:uniqueId val="{00000001-D4C1-4E8D-96CC-B2EBB0B77031}"/>
            </c:ext>
          </c:extLst>
        </c:ser>
        <c:dLbls>
          <c:showLegendKey val="0"/>
          <c:showVal val="0"/>
          <c:showCatName val="0"/>
          <c:showSerName val="0"/>
          <c:showPercent val="0"/>
          <c:showBubbleSize val="0"/>
        </c:dLbls>
        <c:gapWidth val="219"/>
        <c:overlap val="-27"/>
        <c:axId val="2115395824"/>
        <c:axId val="1943953904"/>
      </c:barChart>
      <c:catAx>
        <c:axId val="2115395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sv-SE"/>
          </a:p>
        </c:txPr>
        <c:crossAx val="1943953904"/>
        <c:crosses val="autoZero"/>
        <c:auto val="1"/>
        <c:lblAlgn val="ctr"/>
        <c:lblOffset val="100"/>
        <c:noMultiLvlLbl val="0"/>
      </c:catAx>
      <c:valAx>
        <c:axId val="1943953904"/>
        <c:scaling>
          <c:orientation val="minMax"/>
          <c:min val="0"/>
        </c:scaling>
        <c:delete val="1"/>
        <c:axPos val="l"/>
        <c:majorGridlines>
          <c:spPr>
            <a:ln w="9525" cap="flat" cmpd="sng" algn="ctr">
              <a:noFill/>
              <a:round/>
            </a:ln>
            <a:effectLst/>
          </c:spPr>
        </c:majorGridlines>
        <c:numFmt formatCode="General" sourceLinked="1"/>
        <c:majorTickMark val="none"/>
        <c:minorTickMark val="none"/>
        <c:tickLblPos val="nextTo"/>
        <c:crossAx val="2115395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outerShdw blurRad="50800" dist="38100" dir="18900000" algn="bl" rotWithShape="0">
        <a:prstClr val="black">
          <a:alpha val="40000"/>
        </a:prstClr>
      </a:outerShdw>
    </a:effectLst>
  </c:spPr>
  <c:txPr>
    <a:bodyPr/>
    <a:lstStyle/>
    <a:p>
      <a:pPr>
        <a:defRPr sz="800"/>
      </a:pPr>
      <a:endParaRPr lang="sv-SE"/>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'Faktura totalt'!$B$1</c:f>
              <c:strCache>
                <c:ptCount val="1"/>
                <c:pt idx="0">
                  <c:v>Faktura totalt (antal brott)</c:v>
                </c:pt>
              </c:strCache>
            </c:strRef>
          </c:tx>
          <c:spPr>
            <a:ln w="38100" cap="rnd">
              <a:solidFill>
                <a:schemeClr val="accent1"/>
              </a:solidFill>
              <a:round/>
            </a:ln>
            <a:effectLst>
              <a:outerShdw blurRad="57150" dist="19050" dir="5400000" algn="ctr" rotWithShape="0">
                <a:srgbClr val="000000">
                  <a:alpha val="63000"/>
                </a:srgbClr>
              </a:outerShdw>
            </a:effectLst>
          </c:spPr>
          <c:marker>
            <c:symbol val="none"/>
          </c:marker>
          <c:cat>
            <c:strRef>
              <c:f>'Faktura totalt'!$A$2:$A$25</c:f>
              <c:strCache>
                <c:ptCount val="24"/>
                <c:pt idx="0">
                  <c:v>23-jan</c:v>
                </c:pt>
                <c:pt idx="1">
                  <c:v>feb</c:v>
                </c:pt>
                <c:pt idx="2">
                  <c:v>mar</c:v>
                </c:pt>
                <c:pt idx="3">
                  <c:v>apr</c:v>
                </c:pt>
                <c:pt idx="4">
                  <c:v>maj </c:v>
                </c:pt>
                <c:pt idx="5">
                  <c:v>jun</c:v>
                </c:pt>
                <c:pt idx="6">
                  <c:v>jul</c:v>
                </c:pt>
                <c:pt idx="7">
                  <c:v>aug</c:v>
                </c:pt>
                <c:pt idx="8">
                  <c:v>sep</c:v>
                </c:pt>
                <c:pt idx="9">
                  <c:v>okt</c:v>
                </c:pt>
                <c:pt idx="10">
                  <c:v>nov</c:v>
                </c:pt>
                <c:pt idx="11">
                  <c:v>dec</c:v>
                </c:pt>
                <c:pt idx="12">
                  <c:v>24-jan</c:v>
                </c:pt>
                <c:pt idx="13">
                  <c:v>feb</c:v>
                </c:pt>
                <c:pt idx="14">
                  <c:v>mar</c:v>
                </c:pt>
                <c:pt idx="15">
                  <c:v>apr</c:v>
                </c:pt>
                <c:pt idx="16">
                  <c:v>maj</c:v>
                </c:pt>
                <c:pt idx="17">
                  <c:v>jun</c:v>
                </c:pt>
                <c:pt idx="18">
                  <c:v>jul</c:v>
                </c:pt>
                <c:pt idx="19">
                  <c:v>aug</c:v>
                </c:pt>
                <c:pt idx="20">
                  <c:v>sep</c:v>
                </c:pt>
                <c:pt idx="21">
                  <c:v>okt</c:v>
                </c:pt>
                <c:pt idx="22">
                  <c:v>nov</c:v>
                </c:pt>
                <c:pt idx="23">
                  <c:v>dec</c:v>
                </c:pt>
              </c:strCache>
            </c:strRef>
          </c:cat>
          <c:val>
            <c:numRef>
              <c:f>'Faktura totalt'!$B$2:$B$25</c:f>
              <c:numCache>
                <c:formatCode>General</c:formatCode>
                <c:ptCount val="24"/>
                <c:pt idx="0">
                  <c:v>680</c:v>
                </c:pt>
                <c:pt idx="1">
                  <c:v>730</c:v>
                </c:pt>
                <c:pt idx="2">
                  <c:v>751</c:v>
                </c:pt>
                <c:pt idx="3">
                  <c:v>520</c:v>
                </c:pt>
                <c:pt idx="4">
                  <c:v>655</c:v>
                </c:pt>
                <c:pt idx="5">
                  <c:v>504</c:v>
                </c:pt>
                <c:pt idx="6">
                  <c:v>617</c:v>
                </c:pt>
                <c:pt idx="7">
                  <c:v>687</c:v>
                </c:pt>
                <c:pt idx="8">
                  <c:v>678</c:v>
                </c:pt>
                <c:pt idx="9">
                  <c:v>788</c:v>
                </c:pt>
                <c:pt idx="10">
                  <c:v>731</c:v>
                </c:pt>
                <c:pt idx="11">
                  <c:v>751</c:v>
                </c:pt>
                <c:pt idx="12">
                  <c:v>794</c:v>
                </c:pt>
                <c:pt idx="13">
                  <c:v>849</c:v>
                </c:pt>
                <c:pt idx="14">
                  <c:v>709</c:v>
                </c:pt>
                <c:pt idx="15">
                  <c:v>888</c:v>
                </c:pt>
                <c:pt idx="16">
                  <c:v>785</c:v>
                </c:pt>
                <c:pt idx="17">
                  <c:v>769</c:v>
                </c:pt>
                <c:pt idx="18">
                  <c:v>886</c:v>
                </c:pt>
                <c:pt idx="19">
                  <c:v>1030</c:v>
                </c:pt>
                <c:pt idx="20">
                  <c:v>855</c:v>
                </c:pt>
                <c:pt idx="21">
                  <c:v>891</c:v>
                </c:pt>
                <c:pt idx="22">
                  <c:v>813</c:v>
                </c:pt>
                <c:pt idx="23">
                  <c:v>700</c:v>
                </c:pt>
              </c:numCache>
            </c:numRef>
          </c:val>
          <c:smooth val="0"/>
          <c:extLst>
            <c:ext xmlns:c16="http://schemas.microsoft.com/office/drawing/2014/chart" uri="{C3380CC4-5D6E-409C-BE32-E72D297353CC}">
              <c16:uniqueId val="{00000000-FD8C-45DD-9653-A41B481A4126}"/>
            </c:ext>
          </c:extLst>
        </c:ser>
        <c:ser>
          <c:idx val="1"/>
          <c:order val="1"/>
          <c:tx>
            <c:strRef>
              <c:f>'Faktura totalt'!$C$1</c:f>
              <c:strCache>
                <c:ptCount val="1"/>
                <c:pt idx="0">
                  <c:v>R12</c:v>
                </c:pt>
              </c:strCache>
            </c:strRef>
          </c:tx>
          <c:spPr>
            <a:ln w="34925" cap="rnd">
              <a:solidFill>
                <a:srgbClr val="92D050"/>
              </a:solidFill>
              <a:prstDash val="sysDash"/>
              <a:round/>
            </a:ln>
            <a:effectLst>
              <a:outerShdw blurRad="57150" dist="19050" dir="5400000" algn="ctr" rotWithShape="0">
                <a:srgbClr val="000000">
                  <a:alpha val="63000"/>
                </a:srgbClr>
              </a:outerShdw>
            </a:effectLst>
          </c:spPr>
          <c:marker>
            <c:symbol val="none"/>
          </c:marker>
          <c:cat>
            <c:strRef>
              <c:f>'Faktura totalt'!$A$2:$A$25</c:f>
              <c:strCache>
                <c:ptCount val="24"/>
                <c:pt idx="0">
                  <c:v>23-jan</c:v>
                </c:pt>
                <c:pt idx="1">
                  <c:v>feb</c:v>
                </c:pt>
                <c:pt idx="2">
                  <c:v>mar</c:v>
                </c:pt>
                <c:pt idx="3">
                  <c:v>apr</c:v>
                </c:pt>
                <c:pt idx="4">
                  <c:v>maj </c:v>
                </c:pt>
                <c:pt idx="5">
                  <c:v>jun</c:v>
                </c:pt>
                <c:pt idx="6">
                  <c:v>jul</c:v>
                </c:pt>
                <c:pt idx="7">
                  <c:v>aug</c:v>
                </c:pt>
                <c:pt idx="8">
                  <c:v>sep</c:v>
                </c:pt>
                <c:pt idx="9">
                  <c:v>okt</c:v>
                </c:pt>
                <c:pt idx="10">
                  <c:v>nov</c:v>
                </c:pt>
                <c:pt idx="11">
                  <c:v>dec</c:v>
                </c:pt>
                <c:pt idx="12">
                  <c:v>24-jan</c:v>
                </c:pt>
                <c:pt idx="13">
                  <c:v>feb</c:v>
                </c:pt>
                <c:pt idx="14">
                  <c:v>mar</c:v>
                </c:pt>
                <c:pt idx="15">
                  <c:v>apr</c:v>
                </c:pt>
                <c:pt idx="16">
                  <c:v>maj</c:v>
                </c:pt>
                <c:pt idx="17">
                  <c:v>jun</c:v>
                </c:pt>
                <c:pt idx="18">
                  <c:v>jul</c:v>
                </c:pt>
                <c:pt idx="19">
                  <c:v>aug</c:v>
                </c:pt>
                <c:pt idx="20">
                  <c:v>sep</c:v>
                </c:pt>
                <c:pt idx="21">
                  <c:v>okt</c:v>
                </c:pt>
                <c:pt idx="22">
                  <c:v>nov</c:v>
                </c:pt>
                <c:pt idx="23">
                  <c:v>dec</c:v>
                </c:pt>
              </c:strCache>
            </c:strRef>
          </c:cat>
          <c:val>
            <c:numRef>
              <c:f>'Faktura totalt'!$C$2:$C$25</c:f>
              <c:numCache>
                <c:formatCode>0</c:formatCode>
                <c:ptCount val="24"/>
                <c:pt idx="0">
                  <c:v>668.68055555555554</c:v>
                </c:pt>
                <c:pt idx="1">
                  <c:v>668.68055555555554</c:v>
                </c:pt>
                <c:pt idx="2">
                  <c:v>668.68055555555554</c:v>
                </c:pt>
                <c:pt idx="3">
                  <c:v>668.68055555555554</c:v>
                </c:pt>
                <c:pt idx="4">
                  <c:v>668.68055555555554</c:v>
                </c:pt>
                <c:pt idx="5">
                  <c:v>668.68055555555554</c:v>
                </c:pt>
                <c:pt idx="6">
                  <c:v>668.68055555555554</c:v>
                </c:pt>
                <c:pt idx="7">
                  <c:v>668.68055555555554</c:v>
                </c:pt>
                <c:pt idx="8">
                  <c:v>668.68055555555554</c:v>
                </c:pt>
                <c:pt idx="9">
                  <c:v>668.68055555555554</c:v>
                </c:pt>
                <c:pt idx="10">
                  <c:v>668.68055555555554</c:v>
                </c:pt>
                <c:pt idx="11">
                  <c:v>668.68055555555554</c:v>
                </c:pt>
                <c:pt idx="12">
                  <c:v>668.68055555555554</c:v>
                </c:pt>
                <c:pt idx="13">
                  <c:v>668.68055555555554</c:v>
                </c:pt>
                <c:pt idx="14">
                  <c:v>668.68055555555554</c:v>
                </c:pt>
                <c:pt idx="15">
                  <c:v>668.68055555555554</c:v>
                </c:pt>
                <c:pt idx="16">
                  <c:v>668.68055555555554</c:v>
                </c:pt>
                <c:pt idx="17">
                  <c:v>668.68055555555554</c:v>
                </c:pt>
                <c:pt idx="18">
                  <c:v>668.68055555555554</c:v>
                </c:pt>
                <c:pt idx="19">
                  <c:v>668.68055555555554</c:v>
                </c:pt>
                <c:pt idx="20">
                  <c:v>668.68055555555554</c:v>
                </c:pt>
                <c:pt idx="21">
                  <c:v>668.68055555555554</c:v>
                </c:pt>
                <c:pt idx="22">
                  <c:v>668.68055555555554</c:v>
                </c:pt>
                <c:pt idx="23">
                  <c:v>668.68055555555554</c:v>
                </c:pt>
              </c:numCache>
            </c:numRef>
          </c:val>
          <c:smooth val="0"/>
          <c:extLst>
            <c:ext xmlns:c16="http://schemas.microsoft.com/office/drawing/2014/chart" uri="{C3380CC4-5D6E-409C-BE32-E72D297353CC}">
              <c16:uniqueId val="{00000001-FD8C-45DD-9653-A41B481A4126}"/>
            </c:ext>
          </c:extLst>
        </c:ser>
        <c:ser>
          <c:idx val="2"/>
          <c:order val="2"/>
          <c:tx>
            <c:strRef>
              <c:f>'Faktura med kontakt'!$B$1</c:f>
              <c:strCache>
                <c:ptCount val="1"/>
                <c:pt idx="0">
                  <c:v>Faktura med kontakt (antal brott)</c:v>
                </c:pt>
              </c:strCache>
            </c:strRef>
          </c:tx>
          <c:spPr>
            <a:ln w="19050" cap="rnd">
              <a:solidFill>
                <a:schemeClr val="accent3"/>
              </a:solidFill>
              <a:round/>
            </a:ln>
            <a:effectLst>
              <a:outerShdw blurRad="57150" dist="19050" dir="5400000" algn="ctr" rotWithShape="0">
                <a:srgbClr val="000000">
                  <a:alpha val="63000"/>
                </a:srgbClr>
              </a:outerShdw>
            </a:effectLst>
          </c:spPr>
          <c:marker>
            <c:symbol val="none"/>
          </c:marker>
          <c:cat>
            <c:strRef>
              <c:f>'Faktura totalt'!$A$2:$A$25</c:f>
              <c:strCache>
                <c:ptCount val="24"/>
                <c:pt idx="0">
                  <c:v>23-jan</c:v>
                </c:pt>
                <c:pt idx="1">
                  <c:v>feb</c:v>
                </c:pt>
                <c:pt idx="2">
                  <c:v>mar</c:v>
                </c:pt>
                <c:pt idx="3">
                  <c:v>apr</c:v>
                </c:pt>
                <c:pt idx="4">
                  <c:v>maj </c:v>
                </c:pt>
                <c:pt idx="5">
                  <c:v>jun</c:v>
                </c:pt>
                <c:pt idx="6">
                  <c:v>jul</c:v>
                </c:pt>
                <c:pt idx="7">
                  <c:v>aug</c:v>
                </c:pt>
                <c:pt idx="8">
                  <c:v>sep</c:v>
                </c:pt>
                <c:pt idx="9">
                  <c:v>okt</c:v>
                </c:pt>
                <c:pt idx="10">
                  <c:v>nov</c:v>
                </c:pt>
                <c:pt idx="11">
                  <c:v>dec</c:v>
                </c:pt>
                <c:pt idx="12">
                  <c:v>24-jan</c:v>
                </c:pt>
                <c:pt idx="13">
                  <c:v>feb</c:v>
                </c:pt>
                <c:pt idx="14">
                  <c:v>mar</c:v>
                </c:pt>
                <c:pt idx="15">
                  <c:v>apr</c:v>
                </c:pt>
                <c:pt idx="16">
                  <c:v>maj</c:v>
                </c:pt>
                <c:pt idx="17">
                  <c:v>jun</c:v>
                </c:pt>
                <c:pt idx="18">
                  <c:v>jul</c:v>
                </c:pt>
                <c:pt idx="19">
                  <c:v>aug</c:v>
                </c:pt>
                <c:pt idx="20">
                  <c:v>sep</c:v>
                </c:pt>
                <c:pt idx="21">
                  <c:v>okt</c:v>
                </c:pt>
                <c:pt idx="22">
                  <c:v>nov</c:v>
                </c:pt>
                <c:pt idx="23">
                  <c:v>dec</c:v>
                </c:pt>
              </c:strCache>
            </c:strRef>
          </c:cat>
          <c:val>
            <c:numRef>
              <c:f>'Faktura med kontakt'!$B$2:$B$25</c:f>
              <c:numCache>
                <c:formatCode>General</c:formatCode>
                <c:ptCount val="24"/>
                <c:pt idx="0">
                  <c:v>221</c:v>
                </c:pt>
                <c:pt idx="1">
                  <c:v>192</c:v>
                </c:pt>
                <c:pt idx="2">
                  <c:v>242</c:v>
                </c:pt>
                <c:pt idx="3">
                  <c:v>150</c:v>
                </c:pt>
                <c:pt idx="4">
                  <c:v>165</c:v>
                </c:pt>
                <c:pt idx="5">
                  <c:v>150</c:v>
                </c:pt>
                <c:pt idx="6">
                  <c:v>186</c:v>
                </c:pt>
                <c:pt idx="7">
                  <c:v>195</c:v>
                </c:pt>
                <c:pt idx="8">
                  <c:v>198</c:v>
                </c:pt>
                <c:pt idx="9">
                  <c:v>226</c:v>
                </c:pt>
                <c:pt idx="10">
                  <c:v>185</c:v>
                </c:pt>
                <c:pt idx="11">
                  <c:v>224</c:v>
                </c:pt>
                <c:pt idx="12">
                  <c:v>207</c:v>
                </c:pt>
                <c:pt idx="13">
                  <c:v>223</c:v>
                </c:pt>
                <c:pt idx="14">
                  <c:v>201</c:v>
                </c:pt>
                <c:pt idx="15">
                  <c:v>212</c:v>
                </c:pt>
                <c:pt idx="16">
                  <c:v>203</c:v>
                </c:pt>
                <c:pt idx="17">
                  <c:v>239</c:v>
                </c:pt>
                <c:pt idx="18">
                  <c:v>243</c:v>
                </c:pt>
                <c:pt idx="19">
                  <c:v>278</c:v>
                </c:pt>
                <c:pt idx="20">
                  <c:v>250</c:v>
                </c:pt>
                <c:pt idx="21">
                  <c:v>221</c:v>
                </c:pt>
                <c:pt idx="22">
                  <c:v>220</c:v>
                </c:pt>
                <c:pt idx="23">
                  <c:v>176</c:v>
                </c:pt>
              </c:numCache>
            </c:numRef>
          </c:val>
          <c:smooth val="0"/>
          <c:extLst>
            <c:ext xmlns:c16="http://schemas.microsoft.com/office/drawing/2014/chart" uri="{C3380CC4-5D6E-409C-BE32-E72D297353CC}">
              <c16:uniqueId val="{00000002-FD8C-45DD-9653-A41B481A4126}"/>
            </c:ext>
          </c:extLst>
        </c:ser>
        <c:ser>
          <c:idx val="3"/>
          <c:order val="3"/>
          <c:tx>
            <c:strRef>
              <c:f>'Faktura utan kontakt'!$B$1</c:f>
              <c:strCache>
                <c:ptCount val="1"/>
                <c:pt idx="0">
                  <c:v>Faktura utan kontakt (antal brott)</c:v>
                </c:pt>
              </c:strCache>
            </c:strRef>
          </c:tx>
          <c:spPr>
            <a:ln w="19050" cap="rnd">
              <a:solidFill>
                <a:schemeClr val="accent4"/>
              </a:solidFill>
              <a:round/>
            </a:ln>
            <a:effectLst>
              <a:outerShdw blurRad="57150" dist="19050" dir="5400000" algn="ctr" rotWithShape="0">
                <a:srgbClr val="000000">
                  <a:alpha val="63000"/>
                </a:srgbClr>
              </a:outerShdw>
            </a:effectLst>
          </c:spPr>
          <c:marker>
            <c:symbol val="none"/>
          </c:marker>
          <c:cat>
            <c:strRef>
              <c:f>'Faktura totalt'!$A$2:$A$25</c:f>
              <c:strCache>
                <c:ptCount val="24"/>
                <c:pt idx="0">
                  <c:v>23-jan</c:v>
                </c:pt>
                <c:pt idx="1">
                  <c:v>feb</c:v>
                </c:pt>
                <c:pt idx="2">
                  <c:v>mar</c:v>
                </c:pt>
                <c:pt idx="3">
                  <c:v>apr</c:v>
                </c:pt>
                <c:pt idx="4">
                  <c:v>maj </c:v>
                </c:pt>
                <c:pt idx="5">
                  <c:v>jun</c:v>
                </c:pt>
                <c:pt idx="6">
                  <c:v>jul</c:v>
                </c:pt>
                <c:pt idx="7">
                  <c:v>aug</c:v>
                </c:pt>
                <c:pt idx="8">
                  <c:v>sep</c:v>
                </c:pt>
                <c:pt idx="9">
                  <c:v>okt</c:v>
                </c:pt>
                <c:pt idx="10">
                  <c:v>nov</c:v>
                </c:pt>
                <c:pt idx="11">
                  <c:v>dec</c:v>
                </c:pt>
                <c:pt idx="12">
                  <c:v>24-jan</c:v>
                </c:pt>
                <c:pt idx="13">
                  <c:v>feb</c:v>
                </c:pt>
                <c:pt idx="14">
                  <c:v>mar</c:v>
                </c:pt>
                <c:pt idx="15">
                  <c:v>apr</c:v>
                </c:pt>
                <c:pt idx="16">
                  <c:v>maj</c:v>
                </c:pt>
                <c:pt idx="17">
                  <c:v>jun</c:v>
                </c:pt>
                <c:pt idx="18">
                  <c:v>jul</c:v>
                </c:pt>
                <c:pt idx="19">
                  <c:v>aug</c:v>
                </c:pt>
                <c:pt idx="20">
                  <c:v>sep</c:v>
                </c:pt>
                <c:pt idx="21">
                  <c:v>okt</c:v>
                </c:pt>
                <c:pt idx="22">
                  <c:v>nov</c:v>
                </c:pt>
                <c:pt idx="23">
                  <c:v>dec</c:v>
                </c:pt>
              </c:strCache>
            </c:strRef>
          </c:cat>
          <c:val>
            <c:numRef>
              <c:f>'Faktura utan kontakt'!$B$2:$B$25</c:f>
              <c:numCache>
                <c:formatCode>General</c:formatCode>
                <c:ptCount val="24"/>
                <c:pt idx="0">
                  <c:v>459</c:v>
                </c:pt>
                <c:pt idx="1">
                  <c:v>538</c:v>
                </c:pt>
                <c:pt idx="2">
                  <c:v>509</c:v>
                </c:pt>
                <c:pt idx="3">
                  <c:v>370</c:v>
                </c:pt>
                <c:pt idx="4">
                  <c:v>490</c:v>
                </c:pt>
                <c:pt idx="5">
                  <c:v>354</c:v>
                </c:pt>
                <c:pt idx="6">
                  <c:v>431</c:v>
                </c:pt>
                <c:pt idx="7">
                  <c:v>492</c:v>
                </c:pt>
                <c:pt idx="8">
                  <c:v>480</c:v>
                </c:pt>
                <c:pt idx="9">
                  <c:v>562</c:v>
                </c:pt>
                <c:pt idx="10">
                  <c:v>546</c:v>
                </c:pt>
                <c:pt idx="11">
                  <c:v>527</c:v>
                </c:pt>
                <c:pt idx="12">
                  <c:v>587</c:v>
                </c:pt>
                <c:pt idx="13">
                  <c:v>626</c:v>
                </c:pt>
                <c:pt idx="14">
                  <c:v>508</c:v>
                </c:pt>
                <c:pt idx="15">
                  <c:v>676</c:v>
                </c:pt>
                <c:pt idx="16">
                  <c:v>582</c:v>
                </c:pt>
                <c:pt idx="17">
                  <c:v>530</c:v>
                </c:pt>
                <c:pt idx="18">
                  <c:v>643</c:v>
                </c:pt>
                <c:pt idx="19">
                  <c:v>752</c:v>
                </c:pt>
                <c:pt idx="20">
                  <c:v>605</c:v>
                </c:pt>
                <c:pt idx="21">
                  <c:v>670</c:v>
                </c:pt>
                <c:pt idx="22">
                  <c:v>593</c:v>
                </c:pt>
                <c:pt idx="23">
                  <c:v>524</c:v>
                </c:pt>
              </c:numCache>
            </c:numRef>
          </c:val>
          <c:smooth val="0"/>
          <c:extLst>
            <c:ext xmlns:c16="http://schemas.microsoft.com/office/drawing/2014/chart" uri="{C3380CC4-5D6E-409C-BE32-E72D297353CC}">
              <c16:uniqueId val="{00000003-FD8C-45DD-9653-A41B481A4126}"/>
            </c:ext>
          </c:extLst>
        </c:ser>
        <c:dLbls>
          <c:showLegendKey val="0"/>
          <c:showVal val="0"/>
          <c:showCatName val="0"/>
          <c:showSerName val="0"/>
          <c:showPercent val="0"/>
          <c:showBubbleSize val="0"/>
        </c:dLbls>
        <c:smooth val="0"/>
        <c:axId val="551755344"/>
        <c:axId val="555345104"/>
      </c:lineChart>
      <c:catAx>
        <c:axId val="55175534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555345104"/>
        <c:crosses val="autoZero"/>
        <c:auto val="1"/>
        <c:lblAlgn val="ctr"/>
        <c:lblOffset val="100"/>
        <c:noMultiLvlLbl val="0"/>
      </c:catAx>
      <c:valAx>
        <c:axId val="555345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551755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outerShdw blurRad="50800" dist="38100" dir="18900000" algn="bl" rotWithShape="0">
        <a:prstClr val="black">
          <a:alpha val="40000"/>
        </a:prstClr>
      </a:outerShdw>
    </a:effectLst>
  </c:spPr>
  <c:txPr>
    <a:bodyPr/>
    <a:lstStyle/>
    <a:p>
      <a:pPr>
        <a:defRPr/>
      </a:pPr>
      <a:endParaRPr lang="sv-SE"/>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Investeringsbedrägerier!$B$1</c:f>
              <c:strCache>
                <c:ptCount val="1"/>
                <c:pt idx="0">
                  <c:v>Investeringsbedrägeri (antal brott)</c:v>
                </c:pt>
              </c:strCache>
            </c:strRef>
          </c:tx>
          <c:spPr>
            <a:ln w="34925" cap="rnd">
              <a:solidFill>
                <a:schemeClr val="accent1"/>
              </a:solidFill>
              <a:round/>
            </a:ln>
            <a:effectLst>
              <a:outerShdw blurRad="57150" dist="19050" dir="5400000" algn="ctr" rotWithShape="0">
                <a:srgbClr val="000000">
                  <a:alpha val="63000"/>
                </a:srgbClr>
              </a:outerShdw>
            </a:effectLst>
          </c:spPr>
          <c:marker>
            <c:symbol val="none"/>
          </c:marker>
          <c:cat>
            <c:strRef>
              <c:f>Investeringsbedrägerier!$A$2:$A$25</c:f>
              <c:strCache>
                <c:ptCount val="24"/>
                <c:pt idx="0">
                  <c:v>23-jan</c:v>
                </c:pt>
                <c:pt idx="1">
                  <c:v>feb</c:v>
                </c:pt>
                <c:pt idx="2">
                  <c:v>mar</c:v>
                </c:pt>
                <c:pt idx="3">
                  <c:v>apr</c:v>
                </c:pt>
                <c:pt idx="4">
                  <c:v>maj </c:v>
                </c:pt>
                <c:pt idx="5">
                  <c:v>jun</c:v>
                </c:pt>
                <c:pt idx="6">
                  <c:v>jul</c:v>
                </c:pt>
                <c:pt idx="7">
                  <c:v>aug</c:v>
                </c:pt>
                <c:pt idx="8">
                  <c:v>sep</c:v>
                </c:pt>
                <c:pt idx="9">
                  <c:v>okt</c:v>
                </c:pt>
                <c:pt idx="10">
                  <c:v>nov</c:v>
                </c:pt>
                <c:pt idx="11">
                  <c:v>dec</c:v>
                </c:pt>
                <c:pt idx="12">
                  <c:v>24-jan</c:v>
                </c:pt>
                <c:pt idx="13">
                  <c:v>feb</c:v>
                </c:pt>
                <c:pt idx="14">
                  <c:v>mar</c:v>
                </c:pt>
                <c:pt idx="15">
                  <c:v>apr</c:v>
                </c:pt>
                <c:pt idx="16">
                  <c:v>maj</c:v>
                </c:pt>
                <c:pt idx="17">
                  <c:v>jun</c:v>
                </c:pt>
                <c:pt idx="18">
                  <c:v>jul</c:v>
                </c:pt>
                <c:pt idx="19">
                  <c:v>aug</c:v>
                </c:pt>
                <c:pt idx="20">
                  <c:v>sep</c:v>
                </c:pt>
                <c:pt idx="21">
                  <c:v>okt</c:v>
                </c:pt>
                <c:pt idx="22">
                  <c:v>nov</c:v>
                </c:pt>
                <c:pt idx="23">
                  <c:v>dec</c:v>
                </c:pt>
              </c:strCache>
            </c:strRef>
          </c:cat>
          <c:val>
            <c:numRef>
              <c:f>Investeringsbedrägerier!$B$2:$B$25</c:f>
              <c:numCache>
                <c:formatCode>General</c:formatCode>
                <c:ptCount val="24"/>
                <c:pt idx="0">
                  <c:v>340</c:v>
                </c:pt>
                <c:pt idx="1">
                  <c:v>364</c:v>
                </c:pt>
                <c:pt idx="2">
                  <c:v>432</c:v>
                </c:pt>
                <c:pt idx="3">
                  <c:v>264</c:v>
                </c:pt>
                <c:pt idx="4">
                  <c:v>311</c:v>
                </c:pt>
                <c:pt idx="5">
                  <c:v>310</c:v>
                </c:pt>
                <c:pt idx="6">
                  <c:v>358</c:v>
                </c:pt>
                <c:pt idx="7">
                  <c:v>350</c:v>
                </c:pt>
                <c:pt idx="8">
                  <c:v>259</c:v>
                </c:pt>
                <c:pt idx="9">
                  <c:v>354</c:v>
                </c:pt>
                <c:pt idx="10">
                  <c:v>275</c:v>
                </c:pt>
                <c:pt idx="11">
                  <c:v>304</c:v>
                </c:pt>
                <c:pt idx="12">
                  <c:v>293</c:v>
                </c:pt>
                <c:pt idx="13">
                  <c:v>324</c:v>
                </c:pt>
                <c:pt idx="14">
                  <c:v>250</c:v>
                </c:pt>
                <c:pt idx="15">
                  <c:v>285</c:v>
                </c:pt>
                <c:pt idx="16">
                  <c:v>259</c:v>
                </c:pt>
                <c:pt idx="17">
                  <c:v>245</c:v>
                </c:pt>
                <c:pt idx="18">
                  <c:v>295</c:v>
                </c:pt>
                <c:pt idx="19">
                  <c:v>280</c:v>
                </c:pt>
                <c:pt idx="20">
                  <c:v>226</c:v>
                </c:pt>
                <c:pt idx="21">
                  <c:v>248</c:v>
                </c:pt>
                <c:pt idx="22">
                  <c:v>322</c:v>
                </c:pt>
                <c:pt idx="23">
                  <c:v>230</c:v>
                </c:pt>
              </c:numCache>
            </c:numRef>
          </c:val>
          <c:smooth val="0"/>
          <c:extLst>
            <c:ext xmlns:c16="http://schemas.microsoft.com/office/drawing/2014/chart" uri="{C3380CC4-5D6E-409C-BE32-E72D297353CC}">
              <c16:uniqueId val="{00000000-BD84-486F-A7D2-2525B34316F2}"/>
            </c:ext>
          </c:extLst>
        </c:ser>
        <c:ser>
          <c:idx val="2"/>
          <c:order val="1"/>
          <c:tx>
            <c:strRef>
              <c:f>Investeringsbedrägerier!$C$1</c:f>
              <c:strCache>
                <c:ptCount val="1"/>
                <c:pt idx="0">
                  <c:v>R12</c:v>
                </c:pt>
              </c:strCache>
            </c:strRef>
          </c:tx>
          <c:spPr>
            <a:ln w="34925" cap="rnd">
              <a:solidFill>
                <a:srgbClr val="92D050"/>
              </a:solidFill>
              <a:prstDash val="dash"/>
              <a:round/>
            </a:ln>
            <a:effectLst>
              <a:outerShdw blurRad="57150" dist="19050" dir="5400000" algn="ctr" rotWithShape="0">
                <a:srgbClr val="000000">
                  <a:alpha val="63000"/>
                </a:srgbClr>
              </a:outerShdw>
            </a:effectLst>
          </c:spPr>
          <c:marker>
            <c:symbol val="none"/>
          </c:marker>
          <c:cat>
            <c:strRef>
              <c:f>Investeringsbedrägerier!$A$2:$A$25</c:f>
              <c:strCache>
                <c:ptCount val="24"/>
                <c:pt idx="0">
                  <c:v>23-jan</c:v>
                </c:pt>
                <c:pt idx="1">
                  <c:v>feb</c:v>
                </c:pt>
                <c:pt idx="2">
                  <c:v>mar</c:v>
                </c:pt>
                <c:pt idx="3">
                  <c:v>apr</c:v>
                </c:pt>
                <c:pt idx="4">
                  <c:v>maj </c:v>
                </c:pt>
                <c:pt idx="5">
                  <c:v>jun</c:v>
                </c:pt>
                <c:pt idx="6">
                  <c:v>jul</c:v>
                </c:pt>
                <c:pt idx="7">
                  <c:v>aug</c:v>
                </c:pt>
                <c:pt idx="8">
                  <c:v>sep</c:v>
                </c:pt>
                <c:pt idx="9">
                  <c:v>okt</c:v>
                </c:pt>
                <c:pt idx="10">
                  <c:v>nov</c:v>
                </c:pt>
                <c:pt idx="11">
                  <c:v>dec</c:v>
                </c:pt>
                <c:pt idx="12">
                  <c:v>24-jan</c:v>
                </c:pt>
                <c:pt idx="13">
                  <c:v>feb</c:v>
                </c:pt>
                <c:pt idx="14">
                  <c:v>mar</c:v>
                </c:pt>
                <c:pt idx="15">
                  <c:v>apr</c:v>
                </c:pt>
                <c:pt idx="16">
                  <c:v>maj</c:v>
                </c:pt>
                <c:pt idx="17">
                  <c:v>jun</c:v>
                </c:pt>
                <c:pt idx="18">
                  <c:v>jul</c:v>
                </c:pt>
                <c:pt idx="19">
                  <c:v>aug</c:v>
                </c:pt>
                <c:pt idx="20">
                  <c:v>sep</c:v>
                </c:pt>
                <c:pt idx="21">
                  <c:v>okt</c:v>
                </c:pt>
                <c:pt idx="22">
                  <c:v>nov</c:v>
                </c:pt>
                <c:pt idx="23">
                  <c:v>dec</c:v>
                </c:pt>
              </c:strCache>
            </c:strRef>
          </c:cat>
          <c:val>
            <c:numRef>
              <c:f>Investeringsbedrägerier!$C$2:$C$25</c:f>
              <c:numCache>
                <c:formatCode>0</c:formatCode>
                <c:ptCount val="24"/>
                <c:pt idx="0">
                  <c:v>226.14930555555554</c:v>
                </c:pt>
                <c:pt idx="1">
                  <c:v>226.14930555555554</c:v>
                </c:pt>
                <c:pt idx="2">
                  <c:v>226.14930555555554</c:v>
                </c:pt>
                <c:pt idx="3">
                  <c:v>226.14930555555554</c:v>
                </c:pt>
                <c:pt idx="4">
                  <c:v>226.14930555555554</c:v>
                </c:pt>
                <c:pt idx="5">
                  <c:v>226.14930555555554</c:v>
                </c:pt>
                <c:pt idx="6">
                  <c:v>226.14930555555554</c:v>
                </c:pt>
                <c:pt idx="7">
                  <c:v>226.14930555555554</c:v>
                </c:pt>
                <c:pt idx="8">
                  <c:v>226.14930555555554</c:v>
                </c:pt>
                <c:pt idx="9">
                  <c:v>226.14930555555554</c:v>
                </c:pt>
                <c:pt idx="10">
                  <c:v>226.14930555555554</c:v>
                </c:pt>
                <c:pt idx="11">
                  <c:v>226.14930555555554</c:v>
                </c:pt>
                <c:pt idx="12">
                  <c:v>226.14930555555554</c:v>
                </c:pt>
                <c:pt idx="13">
                  <c:v>226.14930555555554</c:v>
                </c:pt>
                <c:pt idx="14">
                  <c:v>226.14930555555554</c:v>
                </c:pt>
                <c:pt idx="15">
                  <c:v>226.14930555555554</c:v>
                </c:pt>
                <c:pt idx="16">
                  <c:v>226.14930555555554</c:v>
                </c:pt>
                <c:pt idx="17">
                  <c:v>226.14930555555554</c:v>
                </c:pt>
                <c:pt idx="18">
                  <c:v>226.14930555555554</c:v>
                </c:pt>
                <c:pt idx="19">
                  <c:v>226.14930555555554</c:v>
                </c:pt>
                <c:pt idx="20">
                  <c:v>226.14930555555554</c:v>
                </c:pt>
                <c:pt idx="21">
                  <c:v>226.14930555555554</c:v>
                </c:pt>
                <c:pt idx="22">
                  <c:v>226.14930555555554</c:v>
                </c:pt>
                <c:pt idx="23">
                  <c:v>226.14930555555554</c:v>
                </c:pt>
              </c:numCache>
            </c:numRef>
          </c:val>
          <c:smooth val="0"/>
          <c:extLst>
            <c:ext xmlns:c16="http://schemas.microsoft.com/office/drawing/2014/chart" uri="{C3380CC4-5D6E-409C-BE32-E72D297353CC}">
              <c16:uniqueId val="{00000001-BD84-486F-A7D2-2525B34316F2}"/>
            </c:ext>
          </c:extLst>
        </c:ser>
        <c:dLbls>
          <c:showLegendKey val="0"/>
          <c:showVal val="0"/>
          <c:showCatName val="0"/>
          <c:showSerName val="0"/>
          <c:showPercent val="0"/>
          <c:showBubbleSize val="0"/>
        </c:dLbls>
        <c:smooth val="0"/>
        <c:axId val="764203775"/>
        <c:axId val="881807871"/>
      </c:lineChart>
      <c:catAx>
        <c:axId val="764203775"/>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881807871"/>
        <c:crosses val="autoZero"/>
        <c:auto val="1"/>
        <c:lblAlgn val="ctr"/>
        <c:lblOffset val="100"/>
        <c:noMultiLvlLbl val="0"/>
      </c:catAx>
      <c:valAx>
        <c:axId val="88180787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6420377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outerShdw blurRad="50800" dist="38100" dir="18900000" algn="bl" rotWithShape="0">
        <a:prstClr val="black">
          <a:alpha val="40000"/>
        </a:prstClr>
      </a:outerShdw>
    </a:effectLst>
  </c:spPr>
  <c:txPr>
    <a:bodyPr/>
    <a:lstStyle/>
    <a:p>
      <a:pPr>
        <a:defRPr/>
      </a:pPr>
      <a:endParaRPr lang="sv-SE"/>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Romansbedrägerier!$B$1</c:f>
              <c:strCache>
                <c:ptCount val="1"/>
                <c:pt idx="0">
                  <c:v>Romansbedrägeri (antal brott)</c:v>
                </c:pt>
              </c:strCache>
            </c:strRef>
          </c:tx>
          <c:spPr>
            <a:ln w="34925" cap="rnd">
              <a:solidFill>
                <a:schemeClr val="accent1"/>
              </a:solidFill>
              <a:round/>
            </a:ln>
            <a:effectLst>
              <a:outerShdw blurRad="57150" dist="19050" dir="5400000" algn="ctr" rotWithShape="0">
                <a:srgbClr val="000000">
                  <a:alpha val="63000"/>
                </a:srgbClr>
              </a:outerShdw>
            </a:effectLst>
          </c:spPr>
          <c:marker>
            <c:symbol val="none"/>
          </c:marker>
          <c:cat>
            <c:strRef>
              <c:f>Romansbedrägerier!$A$2:$A$25</c:f>
              <c:strCache>
                <c:ptCount val="24"/>
                <c:pt idx="0">
                  <c:v>23-jan</c:v>
                </c:pt>
                <c:pt idx="1">
                  <c:v>feb</c:v>
                </c:pt>
                <c:pt idx="2">
                  <c:v>mar</c:v>
                </c:pt>
                <c:pt idx="3">
                  <c:v>apr</c:v>
                </c:pt>
                <c:pt idx="4">
                  <c:v>maj </c:v>
                </c:pt>
                <c:pt idx="5">
                  <c:v>juni</c:v>
                </c:pt>
                <c:pt idx="6">
                  <c:v>juli</c:v>
                </c:pt>
                <c:pt idx="7">
                  <c:v>aug</c:v>
                </c:pt>
                <c:pt idx="8">
                  <c:v>sep</c:v>
                </c:pt>
                <c:pt idx="9">
                  <c:v>okt</c:v>
                </c:pt>
                <c:pt idx="10">
                  <c:v>nov</c:v>
                </c:pt>
                <c:pt idx="11">
                  <c:v>dec</c:v>
                </c:pt>
                <c:pt idx="12">
                  <c:v>24-jan</c:v>
                </c:pt>
                <c:pt idx="13">
                  <c:v>feb</c:v>
                </c:pt>
                <c:pt idx="14">
                  <c:v>mar</c:v>
                </c:pt>
                <c:pt idx="15">
                  <c:v>apr</c:v>
                </c:pt>
                <c:pt idx="16">
                  <c:v>maj</c:v>
                </c:pt>
                <c:pt idx="17">
                  <c:v>juni</c:v>
                </c:pt>
                <c:pt idx="18">
                  <c:v>juli</c:v>
                </c:pt>
                <c:pt idx="19">
                  <c:v>aug</c:v>
                </c:pt>
                <c:pt idx="20">
                  <c:v>sep</c:v>
                </c:pt>
                <c:pt idx="21">
                  <c:v>okt</c:v>
                </c:pt>
                <c:pt idx="22">
                  <c:v>nov</c:v>
                </c:pt>
                <c:pt idx="23">
                  <c:v>dec</c:v>
                </c:pt>
              </c:strCache>
            </c:strRef>
          </c:cat>
          <c:val>
            <c:numRef>
              <c:f>Romansbedrägerier!$B$2:$B$25</c:f>
              <c:numCache>
                <c:formatCode>General</c:formatCode>
                <c:ptCount val="24"/>
                <c:pt idx="0">
                  <c:v>107</c:v>
                </c:pt>
                <c:pt idx="1">
                  <c:v>100</c:v>
                </c:pt>
                <c:pt idx="2">
                  <c:v>111</c:v>
                </c:pt>
                <c:pt idx="3">
                  <c:v>99</c:v>
                </c:pt>
                <c:pt idx="4">
                  <c:v>106</c:v>
                </c:pt>
                <c:pt idx="5">
                  <c:v>94</c:v>
                </c:pt>
                <c:pt idx="6">
                  <c:v>113</c:v>
                </c:pt>
                <c:pt idx="7">
                  <c:v>110</c:v>
                </c:pt>
                <c:pt idx="8">
                  <c:v>126</c:v>
                </c:pt>
                <c:pt idx="9">
                  <c:v>113</c:v>
                </c:pt>
                <c:pt idx="10">
                  <c:v>116</c:v>
                </c:pt>
                <c:pt idx="11">
                  <c:v>103</c:v>
                </c:pt>
                <c:pt idx="12">
                  <c:v>111</c:v>
                </c:pt>
                <c:pt idx="13">
                  <c:v>95</c:v>
                </c:pt>
                <c:pt idx="14">
                  <c:v>114</c:v>
                </c:pt>
                <c:pt idx="15">
                  <c:v>100</c:v>
                </c:pt>
                <c:pt idx="16">
                  <c:v>97</c:v>
                </c:pt>
                <c:pt idx="17">
                  <c:v>95</c:v>
                </c:pt>
                <c:pt idx="18">
                  <c:v>112</c:v>
                </c:pt>
                <c:pt idx="19">
                  <c:v>146</c:v>
                </c:pt>
                <c:pt idx="20">
                  <c:v>118</c:v>
                </c:pt>
                <c:pt idx="21">
                  <c:v>126</c:v>
                </c:pt>
                <c:pt idx="22">
                  <c:v>88</c:v>
                </c:pt>
                <c:pt idx="23">
                  <c:v>85</c:v>
                </c:pt>
              </c:numCache>
            </c:numRef>
          </c:val>
          <c:smooth val="0"/>
          <c:extLst>
            <c:ext xmlns:c16="http://schemas.microsoft.com/office/drawing/2014/chart" uri="{C3380CC4-5D6E-409C-BE32-E72D297353CC}">
              <c16:uniqueId val="{00000000-AEFF-4777-A226-CF11922321E7}"/>
            </c:ext>
          </c:extLst>
        </c:ser>
        <c:ser>
          <c:idx val="2"/>
          <c:order val="1"/>
          <c:tx>
            <c:strRef>
              <c:f>Romansbedrägerier!$C$1</c:f>
              <c:strCache>
                <c:ptCount val="1"/>
                <c:pt idx="0">
                  <c:v>R12</c:v>
                </c:pt>
              </c:strCache>
            </c:strRef>
          </c:tx>
          <c:spPr>
            <a:ln w="34925" cap="rnd">
              <a:solidFill>
                <a:srgbClr val="92D050"/>
              </a:solidFill>
              <a:prstDash val="dash"/>
              <a:round/>
            </a:ln>
            <a:effectLst>
              <a:outerShdw blurRad="57150" dist="19050" dir="5400000" algn="ctr" rotWithShape="0">
                <a:srgbClr val="000000">
                  <a:alpha val="63000"/>
                </a:srgbClr>
              </a:outerShdw>
            </a:effectLst>
          </c:spPr>
          <c:marker>
            <c:symbol val="none"/>
          </c:marker>
          <c:cat>
            <c:strRef>
              <c:f>Romansbedrägerier!$A$2:$A$25</c:f>
              <c:strCache>
                <c:ptCount val="24"/>
                <c:pt idx="0">
                  <c:v>23-jan</c:v>
                </c:pt>
                <c:pt idx="1">
                  <c:v>feb</c:v>
                </c:pt>
                <c:pt idx="2">
                  <c:v>mar</c:v>
                </c:pt>
                <c:pt idx="3">
                  <c:v>apr</c:v>
                </c:pt>
                <c:pt idx="4">
                  <c:v>maj </c:v>
                </c:pt>
                <c:pt idx="5">
                  <c:v>juni</c:v>
                </c:pt>
                <c:pt idx="6">
                  <c:v>juli</c:v>
                </c:pt>
                <c:pt idx="7">
                  <c:v>aug</c:v>
                </c:pt>
                <c:pt idx="8">
                  <c:v>sep</c:v>
                </c:pt>
                <c:pt idx="9">
                  <c:v>okt</c:v>
                </c:pt>
                <c:pt idx="10">
                  <c:v>nov</c:v>
                </c:pt>
                <c:pt idx="11">
                  <c:v>dec</c:v>
                </c:pt>
                <c:pt idx="12">
                  <c:v>24-jan</c:v>
                </c:pt>
                <c:pt idx="13">
                  <c:v>feb</c:v>
                </c:pt>
                <c:pt idx="14">
                  <c:v>mar</c:v>
                </c:pt>
                <c:pt idx="15">
                  <c:v>apr</c:v>
                </c:pt>
                <c:pt idx="16">
                  <c:v>maj</c:v>
                </c:pt>
                <c:pt idx="17">
                  <c:v>juni</c:v>
                </c:pt>
                <c:pt idx="18">
                  <c:v>juli</c:v>
                </c:pt>
                <c:pt idx="19">
                  <c:v>aug</c:v>
                </c:pt>
                <c:pt idx="20">
                  <c:v>sep</c:v>
                </c:pt>
                <c:pt idx="21">
                  <c:v>okt</c:v>
                </c:pt>
                <c:pt idx="22">
                  <c:v>nov</c:v>
                </c:pt>
                <c:pt idx="23">
                  <c:v>dec</c:v>
                </c:pt>
              </c:strCache>
            </c:strRef>
          </c:cat>
          <c:val>
            <c:numRef>
              <c:f>Romansbedrägerier!$C$2:$C$25</c:f>
              <c:numCache>
                <c:formatCode>0</c:formatCode>
                <c:ptCount val="24"/>
                <c:pt idx="0">
                  <c:v>105.1423611111111</c:v>
                </c:pt>
                <c:pt idx="1">
                  <c:v>105.1423611111111</c:v>
                </c:pt>
                <c:pt idx="2">
                  <c:v>105.1423611111111</c:v>
                </c:pt>
                <c:pt idx="3">
                  <c:v>105.1423611111111</c:v>
                </c:pt>
                <c:pt idx="4">
                  <c:v>105.1423611111111</c:v>
                </c:pt>
                <c:pt idx="5">
                  <c:v>105.1423611111111</c:v>
                </c:pt>
                <c:pt idx="6">
                  <c:v>105.1423611111111</c:v>
                </c:pt>
                <c:pt idx="7">
                  <c:v>105.1423611111111</c:v>
                </c:pt>
                <c:pt idx="8">
                  <c:v>105.1423611111111</c:v>
                </c:pt>
                <c:pt idx="9">
                  <c:v>105.1423611111111</c:v>
                </c:pt>
                <c:pt idx="10">
                  <c:v>105.1423611111111</c:v>
                </c:pt>
                <c:pt idx="11">
                  <c:v>105.1423611111111</c:v>
                </c:pt>
                <c:pt idx="12">
                  <c:v>105.1423611111111</c:v>
                </c:pt>
                <c:pt idx="13">
                  <c:v>105.1423611111111</c:v>
                </c:pt>
                <c:pt idx="14">
                  <c:v>105.1423611111111</c:v>
                </c:pt>
                <c:pt idx="15">
                  <c:v>105.1423611111111</c:v>
                </c:pt>
                <c:pt idx="16">
                  <c:v>105.1423611111111</c:v>
                </c:pt>
                <c:pt idx="17">
                  <c:v>105.1423611111111</c:v>
                </c:pt>
                <c:pt idx="18">
                  <c:v>105.1423611111111</c:v>
                </c:pt>
                <c:pt idx="19">
                  <c:v>105.1423611111111</c:v>
                </c:pt>
                <c:pt idx="20">
                  <c:v>105.1423611111111</c:v>
                </c:pt>
                <c:pt idx="21">
                  <c:v>105.1423611111111</c:v>
                </c:pt>
                <c:pt idx="22">
                  <c:v>105.1423611111111</c:v>
                </c:pt>
                <c:pt idx="23">
                  <c:v>105.1423611111111</c:v>
                </c:pt>
              </c:numCache>
            </c:numRef>
          </c:val>
          <c:smooth val="0"/>
          <c:extLst>
            <c:ext xmlns:c16="http://schemas.microsoft.com/office/drawing/2014/chart" uri="{C3380CC4-5D6E-409C-BE32-E72D297353CC}">
              <c16:uniqueId val="{00000001-AEFF-4777-A226-CF11922321E7}"/>
            </c:ext>
          </c:extLst>
        </c:ser>
        <c:dLbls>
          <c:showLegendKey val="0"/>
          <c:showVal val="0"/>
          <c:showCatName val="0"/>
          <c:showSerName val="0"/>
          <c:showPercent val="0"/>
          <c:showBubbleSize val="0"/>
        </c:dLbls>
        <c:smooth val="0"/>
        <c:axId val="301919583"/>
        <c:axId val="1002757903"/>
      </c:lineChart>
      <c:catAx>
        <c:axId val="301919583"/>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1002757903"/>
        <c:crosses val="autoZero"/>
        <c:auto val="1"/>
        <c:lblAlgn val="ctr"/>
        <c:lblOffset val="100"/>
        <c:noMultiLvlLbl val="0"/>
      </c:catAx>
      <c:valAx>
        <c:axId val="100275790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30191958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outerShdw blurRad="50800" dist="38100" dir="18900000" algn="bl" rotWithShape="0">
        <a:prstClr val="black">
          <a:alpha val="40000"/>
        </a:prstClr>
      </a:outerShdw>
    </a:effectLst>
  </c:spPr>
  <c:txPr>
    <a:bodyPr/>
    <a:lstStyle/>
    <a:p>
      <a:pPr>
        <a:defRPr/>
      </a:pPr>
      <a:endParaRPr lang="sv-SE"/>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Bidragsbrott!$B$1</c:f>
              <c:strCache>
                <c:ptCount val="1"/>
                <c:pt idx="0">
                  <c:v>Bidragsbrott (antal brott)</c:v>
                </c:pt>
              </c:strCache>
            </c:strRef>
          </c:tx>
          <c:spPr>
            <a:ln w="34925" cap="rnd">
              <a:solidFill>
                <a:schemeClr val="accent1"/>
              </a:solidFill>
              <a:round/>
            </a:ln>
            <a:effectLst>
              <a:outerShdw blurRad="57150" dist="19050" dir="5400000" algn="ctr" rotWithShape="0">
                <a:srgbClr val="000000">
                  <a:alpha val="63000"/>
                </a:srgbClr>
              </a:outerShdw>
            </a:effectLst>
          </c:spPr>
          <c:marker>
            <c:symbol val="none"/>
          </c:marker>
          <c:cat>
            <c:strRef>
              <c:f>Bidragsbrott!$A$2:$A$25</c:f>
              <c:strCache>
                <c:ptCount val="24"/>
                <c:pt idx="0">
                  <c:v>23-jan</c:v>
                </c:pt>
                <c:pt idx="1">
                  <c:v>feb</c:v>
                </c:pt>
                <c:pt idx="2">
                  <c:v>mar</c:v>
                </c:pt>
                <c:pt idx="3">
                  <c:v>apr</c:v>
                </c:pt>
                <c:pt idx="4">
                  <c:v>maj </c:v>
                </c:pt>
                <c:pt idx="5">
                  <c:v>jun</c:v>
                </c:pt>
                <c:pt idx="6">
                  <c:v>jul</c:v>
                </c:pt>
                <c:pt idx="7">
                  <c:v>aug</c:v>
                </c:pt>
                <c:pt idx="8">
                  <c:v>sep</c:v>
                </c:pt>
                <c:pt idx="9">
                  <c:v>okt</c:v>
                </c:pt>
                <c:pt idx="10">
                  <c:v>nov</c:v>
                </c:pt>
                <c:pt idx="11">
                  <c:v>dec</c:v>
                </c:pt>
                <c:pt idx="12">
                  <c:v>24-jan</c:v>
                </c:pt>
                <c:pt idx="13">
                  <c:v>feb</c:v>
                </c:pt>
                <c:pt idx="14">
                  <c:v>mar</c:v>
                </c:pt>
                <c:pt idx="15">
                  <c:v>apr</c:v>
                </c:pt>
                <c:pt idx="16">
                  <c:v>maj</c:v>
                </c:pt>
                <c:pt idx="17">
                  <c:v>jun</c:v>
                </c:pt>
                <c:pt idx="18">
                  <c:v>jul</c:v>
                </c:pt>
                <c:pt idx="19">
                  <c:v>aug</c:v>
                </c:pt>
                <c:pt idx="20">
                  <c:v>sep</c:v>
                </c:pt>
                <c:pt idx="21">
                  <c:v>okt</c:v>
                </c:pt>
                <c:pt idx="22">
                  <c:v>nov</c:v>
                </c:pt>
                <c:pt idx="23">
                  <c:v>dec</c:v>
                </c:pt>
              </c:strCache>
            </c:strRef>
          </c:cat>
          <c:val>
            <c:numRef>
              <c:f>Bidragsbrott!$B$2:$B$25</c:f>
              <c:numCache>
                <c:formatCode>General</c:formatCode>
                <c:ptCount val="24"/>
                <c:pt idx="0">
                  <c:v>918</c:v>
                </c:pt>
                <c:pt idx="1">
                  <c:v>795</c:v>
                </c:pt>
                <c:pt idx="2">
                  <c:v>1050</c:v>
                </c:pt>
                <c:pt idx="3">
                  <c:v>1007</c:v>
                </c:pt>
                <c:pt idx="4">
                  <c:v>1267</c:v>
                </c:pt>
                <c:pt idx="5">
                  <c:v>1254</c:v>
                </c:pt>
                <c:pt idx="6">
                  <c:v>821</c:v>
                </c:pt>
                <c:pt idx="7">
                  <c:v>1068</c:v>
                </c:pt>
                <c:pt idx="8">
                  <c:v>1119</c:v>
                </c:pt>
                <c:pt idx="9">
                  <c:v>894</c:v>
                </c:pt>
                <c:pt idx="10">
                  <c:v>926</c:v>
                </c:pt>
                <c:pt idx="11">
                  <c:v>971</c:v>
                </c:pt>
                <c:pt idx="12">
                  <c:v>1251</c:v>
                </c:pt>
                <c:pt idx="13">
                  <c:v>1064</c:v>
                </c:pt>
                <c:pt idx="14">
                  <c:v>956</c:v>
                </c:pt>
                <c:pt idx="15">
                  <c:v>1037</c:v>
                </c:pt>
                <c:pt idx="16">
                  <c:v>1182</c:v>
                </c:pt>
                <c:pt idx="17">
                  <c:v>990</c:v>
                </c:pt>
                <c:pt idx="18">
                  <c:v>865</c:v>
                </c:pt>
                <c:pt idx="19">
                  <c:v>902</c:v>
                </c:pt>
                <c:pt idx="20">
                  <c:v>1070</c:v>
                </c:pt>
                <c:pt idx="21">
                  <c:v>1237</c:v>
                </c:pt>
                <c:pt idx="22">
                  <c:v>1108</c:v>
                </c:pt>
                <c:pt idx="23">
                  <c:v>1025</c:v>
                </c:pt>
              </c:numCache>
            </c:numRef>
          </c:val>
          <c:smooth val="0"/>
          <c:extLst>
            <c:ext xmlns:c16="http://schemas.microsoft.com/office/drawing/2014/chart" uri="{C3380CC4-5D6E-409C-BE32-E72D297353CC}">
              <c16:uniqueId val="{00000000-40D4-4D7A-BA5F-236262F4616C}"/>
            </c:ext>
          </c:extLst>
        </c:ser>
        <c:ser>
          <c:idx val="1"/>
          <c:order val="1"/>
          <c:tx>
            <c:strRef>
              <c:f>Bidragsbrott!$C$1</c:f>
              <c:strCache>
                <c:ptCount val="1"/>
                <c:pt idx="0">
                  <c:v>R12</c:v>
                </c:pt>
              </c:strCache>
            </c:strRef>
          </c:tx>
          <c:spPr>
            <a:ln w="34925" cap="rnd">
              <a:solidFill>
                <a:srgbClr val="92D050"/>
              </a:solidFill>
              <a:prstDash val="dash"/>
              <a:round/>
            </a:ln>
            <a:effectLst>
              <a:outerShdw blurRad="57150" dist="19050" dir="5400000" algn="ctr" rotWithShape="0">
                <a:srgbClr val="000000">
                  <a:alpha val="63000"/>
                </a:srgbClr>
              </a:outerShdw>
            </a:effectLst>
          </c:spPr>
          <c:marker>
            <c:symbol val="none"/>
          </c:marker>
          <c:cat>
            <c:strRef>
              <c:f>Bidragsbrott!$A$2:$A$25</c:f>
              <c:strCache>
                <c:ptCount val="24"/>
                <c:pt idx="0">
                  <c:v>23-jan</c:v>
                </c:pt>
                <c:pt idx="1">
                  <c:v>feb</c:v>
                </c:pt>
                <c:pt idx="2">
                  <c:v>mar</c:v>
                </c:pt>
                <c:pt idx="3">
                  <c:v>apr</c:v>
                </c:pt>
                <c:pt idx="4">
                  <c:v>maj </c:v>
                </c:pt>
                <c:pt idx="5">
                  <c:v>jun</c:v>
                </c:pt>
                <c:pt idx="6">
                  <c:v>jul</c:v>
                </c:pt>
                <c:pt idx="7">
                  <c:v>aug</c:v>
                </c:pt>
                <c:pt idx="8">
                  <c:v>sep</c:v>
                </c:pt>
                <c:pt idx="9">
                  <c:v>okt</c:v>
                </c:pt>
                <c:pt idx="10">
                  <c:v>nov</c:v>
                </c:pt>
                <c:pt idx="11">
                  <c:v>dec</c:v>
                </c:pt>
                <c:pt idx="12">
                  <c:v>24-jan</c:v>
                </c:pt>
                <c:pt idx="13">
                  <c:v>feb</c:v>
                </c:pt>
                <c:pt idx="14">
                  <c:v>mar</c:v>
                </c:pt>
                <c:pt idx="15">
                  <c:v>apr</c:v>
                </c:pt>
                <c:pt idx="16">
                  <c:v>maj</c:v>
                </c:pt>
                <c:pt idx="17">
                  <c:v>jun</c:v>
                </c:pt>
                <c:pt idx="18">
                  <c:v>jul</c:v>
                </c:pt>
                <c:pt idx="19">
                  <c:v>aug</c:v>
                </c:pt>
                <c:pt idx="20">
                  <c:v>sep</c:v>
                </c:pt>
                <c:pt idx="21">
                  <c:v>okt</c:v>
                </c:pt>
                <c:pt idx="22">
                  <c:v>nov</c:v>
                </c:pt>
                <c:pt idx="23">
                  <c:v>dec</c:v>
                </c:pt>
              </c:strCache>
            </c:strRef>
          </c:cat>
          <c:val>
            <c:numRef>
              <c:f>Bidragsbrott!$C$2:$C$25</c:f>
              <c:numCache>
                <c:formatCode>0</c:formatCode>
                <c:ptCount val="24"/>
                <c:pt idx="0">
                  <c:v>975.84027777777783</c:v>
                </c:pt>
                <c:pt idx="1">
                  <c:v>975.84027777777783</c:v>
                </c:pt>
                <c:pt idx="2">
                  <c:v>975.84027777777783</c:v>
                </c:pt>
                <c:pt idx="3">
                  <c:v>975.84027777777783</c:v>
                </c:pt>
                <c:pt idx="4">
                  <c:v>975.84027777777783</c:v>
                </c:pt>
                <c:pt idx="5">
                  <c:v>975.84027777777783</c:v>
                </c:pt>
                <c:pt idx="6">
                  <c:v>975.84027777777783</c:v>
                </c:pt>
                <c:pt idx="7">
                  <c:v>975.84027777777783</c:v>
                </c:pt>
                <c:pt idx="8">
                  <c:v>975.84027777777783</c:v>
                </c:pt>
                <c:pt idx="9">
                  <c:v>975.84027777777783</c:v>
                </c:pt>
                <c:pt idx="10">
                  <c:v>975.84027777777783</c:v>
                </c:pt>
                <c:pt idx="11">
                  <c:v>975.84027777777783</c:v>
                </c:pt>
                <c:pt idx="12">
                  <c:v>975.84027777777783</c:v>
                </c:pt>
                <c:pt idx="13">
                  <c:v>975.84027777777783</c:v>
                </c:pt>
                <c:pt idx="14">
                  <c:v>975.84027777777783</c:v>
                </c:pt>
                <c:pt idx="15">
                  <c:v>975.84027777777783</c:v>
                </c:pt>
                <c:pt idx="16">
                  <c:v>975.84027777777783</c:v>
                </c:pt>
                <c:pt idx="17">
                  <c:v>975.84027777777783</c:v>
                </c:pt>
                <c:pt idx="18">
                  <c:v>975.84027777777783</c:v>
                </c:pt>
                <c:pt idx="19">
                  <c:v>975.84027777777783</c:v>
                </c:pt>
                <c:pt idx="20">
                  <c:v>975.84027777777783</c:v>
                </c:pt>
                <c:pt idx="21">
                  <c:v>975.84027777777783</c:v>
                </c:pt>
                <c:pt idx="22">
                  <c:v>975.84027777777783</c:v>
                </c:pt>
                <c:pt idx="23">
                  <c:v>975.84027777777783</c:v>
                </c:pt>
              </c:numCache>
            </c:numRef>
          </c:val>
          <c:smooth val="0"/>
          <c:extLst>
            <c:ext xmlns:c16="http://schemas.microsoft.com/office/drawing/2014/chart" uri="{C3380CC4-5D6E-409C-BE32-E72D297353CC}">
              <c16:uniqueId val="{00000001-40D4-4D7A-BA5F-236262F4616C}"/>
            </c:ext>
          </c:extLst>
        </c:ser>
        <c:dLbls>
          <c:showLegendKey val="0"/>
          <c:showVal val="0"/>
          <c:showCatName val="0"/>
          <c:showSerName val="0"/>
          <c:showPercent val="0"/>
          <c:showBubbleSize val="0"/>
        </c:dLbls>
        <c:smooth val="0"/>
        <c:axId val="846986527"/>
        <c:axId val="703594607"/>
      </c:lineChart>
      <c:catAx>
        <c:axId val="846986527"/>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03594607"/>
        <c:crosses val="autoZero"/>
        <c:auto val="1"/>
        <c:lblAlgn val="ctr"/>
        <c:lblOffset val="100"/>
        <c:noMultiLvlLbl val="0"/>
      </c:catAx>
      <c:valAx>
        <c:axId val="70359460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84698652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outerShdw blurRad="50800" dist="38100" dir="18900000" algn="bl" rotWithShape="0">
        <a:prstClr val="black">
          <a:alpha val="40000"/>
        </a:prstClr>
      </a:outerShdw>
    </a:effectLst>
  </c:spPr>
  <c:txPr>
    <a:bodyPr/>
    <a:lstStyle/>
    <a:p>
      <a:pPr>
        <a:defRPr/>
      </a:pPr>
      <a:endParaRPr lang="sv-SE"/>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'Bedrägerier med internationell '!$B$1</c:f>
              <c:strCache>
                <c:ptCount val="1"/>
                <c:pt idx="0">
                  <c:v>Bedrägerier med internationell anknytning (antal brott)</c:v>
                </c:pt>
              </c:strCache>
            </c:strRef>
          </c:tx>
          <c:spPr>
            <a:ln w="34925" cap="rnd">
              <a:solidFill>
                <a:schemeClr val="accent1"/>
              </a:solidFill>
              <a:round/>
            </a:ln>
            <a:effectLst>
              <a:outerShdw blurRad="57150" dist="19050" dir="5400000" algn="ctr" rotWithShape="0">
                <a:srgbClr val="000000">
                  <a:alpha val="63000"/>
                </a:srgbClr>
              </a:outerShdw>
            </a:effectLst>
          </c:spPr>
          <c:marker>
            <c:symbol val="none"/>
          </c:marker>
          <c:cat>
            <c:strRef>
              <c:f>'Bedrägerier med internationell '!$A$2:$A$25</c:f>
              <c:strCache>
                <c:ptCount val="24"/>
                <c:pt idx="0">
                  <c:v>23-jan</c:v>
                </c:pt>
                <c:pt idx="1">
                  <c:v>feb</c:v>
                </c:pt>
                <c:pt idx="2">
                  <c:v>mar</c:v>
                </c:pt>
                <c:pt idx="3">
                  <c:v>apr</c:v>
                </c:pt>
                <c:pt idx="4">
                  <c:v>maj </c:v>
                </c:pt>
                <c:pt idx="5">
                  <c:v>jun</c:v>
                </c:pt>
                <c:pt idx="6">
                  <c:v>jul</c:v>
                </c:pt>
                <c:pt idx="7">
                  <c:v>aug</c:v>
                </c:pt>
                <c:pt idx="8">
                  <c:v>sep</c:v>
                </c:pt>
                <c:pt idx="9">
                  <c:v>okt</c:v>
                </c:pt>
                <c:pt idx="10">
                  <c:v>nov</c:v>
                </c:pt>
                <c:pt idx="11">
                  <c:v>dec</c:v>
                </c:pt>
                <c:pt idx="12">
                  <c:v>24-jan</c:v>
                </c:pt>
                <c:pt idx="13">
                  <c:v>feb</c:v>
                </c:pt>
                <c:pt idx="14">
                  <c:v>mar</c:v>
                </c:pt>
                <c:pt idx="15">
                  <c:v>apr</c:v>
                </c:pt>
                <c:pt idx="16">
                  <c:v>maj</c:v>
                </c:pt>
                <c:pt idx="17">
                  <c:v>jun</c:v>
                </c:pt>
                <c:pt idx="18">
                  <c:v>jul</c:v>
                </c:pt>
                <c:pt idx="19">
                  <c:v>aug</c:v>
                </c:pt>
                <c:pt idx="20">
                  <c:v>sep</c:v>
                </c:pt>
                <c:pt idx="21">
                  <c:v>okt</c:v>
                </c:pt>
                <c:pt idx="22">
                  <c:v>nov</c:v>
                </c:pt>
                <c:pt idx="23">
                  <c:v>dec</c:v>
                </c:pt>
              </c:strCache>
            </c:strRef>
          </c:cat>
          <c:val>
            <c:numRef>
              <c:f>'Bedrägerier med internationell '!$B$2:$B$25</c:f>
              <c:numCache>
                <c:formatCode>General</c:formatCode>
                <c:ptCount val="24"/>
                <c:pt idx="0">
                  <c:v>7396</c:v>
                </c:pt>
                <c:pt idx="1">
                  <c:v>6956</c:v>
                </c:pt>
                <c:pt idx="2">
                  <c:v>7366</c:v>
                </c:pt>
                <c:pt idx="3">
                  <c:v>5597</c:v>
                </c:pt>
                <c:pt idx="4">
                  <c:v>6622</c:v>
                </c:pt>
                <c:pt idx="5">
                  <c:v>7041</c:v>
                </c:pt>
                <c:pt idx="6">
                  <c:v>7074</c:v>
                </c:pt>
                <c:pt idx="7">
                  <c:v>8317</c:v>
                </c:pt>
                <c:pt idx="8">
                  <c:v>7155</c:v>
                </c:pt>
                <c:pt idx="9">
                  <c:v>8059</c:v>
                </c:pt>
                <c:pt idx="10">
                  <c:v>7892</c:v>
                </c:pt>
                <c:pt idx="11">
                  <c:v>8177</c:v>
                </c:pt>
                <c:pt idx="12">
                  <c:v>8752</c:v>
                </c:pt>
                <c:pt idx="13">
                  <c:v>7257</c:v>
                </c:pt>
                <c:pt idx="14">
                  <c:v>5996</c:v>
                </c:pt>
                <c:pt idx="15">
                  <c:v>7102</c:v>
                </c:pt>
                <c:pt idx="16">
                  <c:v>6912</c:v>
                </c:pt>
                <c:pt idx="17">
                  <c:v>6174</c:v>
                </c:pt>
                <c:pt idx="18">
                  <c:v>6191</c:v>
                </c:pt>
                <c:pt idx="19">
                  <c:v>5712</c:v>
                </c:pt>
                <c:pt idx="20">
                  <c:v>5677</c:v>
                </c:pt>
                <c:pt idx="21">
                  <c:v>6629</c:v>
                </c:pt>
                <c:pt idx="22">
                  <c:v>6040</c:v>
                </c:pt>
                <c:pt idx="23">
                  <c:v>5584</c:v>
                </c:pt>
              </c:numCache>
            </c:numRef>
          </c:val>
          <c:smooth val="0"/>
          <c:extLst>
            <c:ext xmlns:c16="http://schemas.microsoft.com/office/drawing/2014/chart" uri="{C3380CC4-5D6E-409C-BE32-E72D297353CC}">
              <c16:uniqueId val="{00000000-554C-46DC-963C-9844C27745C0}"/>
            </c:ext>
          </c:extLst>
        </c:ser>
        <c:ser>
          <c:idx val="2"/>
          <c:order val="1"/>
          <c:tx>
            <c:strRef>
              <c:f>'Bedrägerier med internationell '!$C$1</c:f>
              <c:strCache>
                <c:ptCount val="1"/>
                <c:pt idx="0">
                  <c:v>R12</c:v>
                </c:pt>
              </c:strCache>
            </c:strRef>
          </c:tx>
          <c:spPr>
            <a:ln w="34925" cap="rnd">
              <a:solidFill>
                <a:srgbClr val="92D050"/>
              </a:solidFill>
              <a:prstDash val="dash"/>
              <a:round/>
            </a:ln>
            <a:effectLst>
              <a:outerShdw blurRad="57150" dist="19050" dir="5400000" algn="ctr" rotWithShape="0">
                <a:srgbClr val="000000">
                  <a:alpha val="63000"/>
                </a:srgbClr>
              </a:outerShdw>
            </a:effectLst>
          </c:spPr>
          <c:marker>
            <c:symbol val="none"/>
          </c:marker>
          <c:cat>
            <c:strRef>
              <c:f>'Bedrägerier med internationell '!$A$2:$A$25</c:f>
              <c:strCache>
                <c:ptCount val="24"/>
                <c:pt idx="0">
                  <c:v>23-jan</c:v>
                </c:pt>
                <c:pt idx="1">
                  <c:v>feb</c:v>
                </c:pt>
                <c:pt idx="2">
                  <c:v>mar</c:v>
                </c:pt>
                <c:pt idx="3">
                  <c:v>apr</c:v>
                </c:pt>
                <c:pt idx="4">
                  <c:v>maj </c:v>
                </c:pt>
                <c:pt idx="5">
                  <c:v>jun</c:v>
                </c:pt>
                <c:pt idx="6">
                  <c:v>jul</c:v>
                </c:pt>
                <c:pt idx="7">
                  <c:v>aug</c:v>
                </c:pt>
                <c:pt idx="8">
                  <c:v>sep</c:v>
                </c:pt>
                <c:pt idx="9">
                  <c:v>okt</c:v>
                </c:pt>
                <c:pt idx="10">
                  <c:v>nov</c:v>
                </c:pt>
                <c:pt idx="11">
                  <c:v>dec</c:v>
                </c:pt>
                <c:pt idx="12">
                  <c:v>24-jan</c:v>
                </c:pt>
                <c:pt idx="13">
                  <c:v>feb</c:v>
                </c:pt>
                <c:pt idx="14">
                  <c:v>mar</c:v>
                </c:pt>
                <c:pt idx="15">
                  <c:v>apr</c:v>
                </c:pt>
                <c:pt idx="16">
                  <c:v>maj</c:v>
                </c:pt>
                <c:pt idx="17">
                  <c:v>jun</c:v>
                </c:pt>
                <c:pt idx="18">
                  <c:v>jul</c:v>
                </c:pt>
                <c:pt idx="19">
                  <c:v>aug</c:v>
                </c:pt>
                <c:pt idx="20">
                  <c:v>sep</c:v>
                </c:pt>
                <c:pt idx="21">
                  <c:v>okt</c:v>
                </c:pt>
                <c:pt idx="22">
                  <c:v>nov</c:v>
                </c:pt>
                <c:pt idx="23">
                  <c:v>dec</c:v>
                </c:pt>
              </c:strCache>
            </c:strRef>
          </c:cat>
          <c:val>
            <c:numRef>
              <c:f>'Bedrägerier med internationell '!$C$2:$C$25</c:f>
              <c:numCache>
                <c:formatCode>0</c:formatCode>
                <c:ptCount val="24"/>
                <c:pt idx="0">
                  <c:v>5425.802083333333</c:v>
                </c:pt>
                <c:pt idx="1">
                  <c:v>5425.802083333333</c:v>
                </c:pt>
                <c:pt idx="2">
                  <c:v>5425.802083333333</c:v>
                </c:pt>
                <c:pt idx="3">
                  <c:v>5425.802083333333</c:v>
                </c:pt>
                <c:pt idx="4">
                  <c:v>5425.802083333333</c:v>
                </c:pt>
                <c:pt idx="5">
                  <c:v>5425.802083333333</c:v>
                </c:pt>
                <c:pt idx="6">
                  <c:v>5425.802083333333</c:v>
                </c:pt>
                <c:pt idx="7">
                  <c:v>5425.802083333333</c:v>
                </c:pt>
                <c:pt idx="8">
                  <c:v>5425.802083333333</c:v>
                </c:pt>
                <c:pt idx="9">
                  <c:v>5425.802083333333</c:v>
                </c:pt>
                <c:pt idx="10">
                  <c:v>5425.802083333333</c:v>
                </c:pt>
                <c:pt idx="11">
                  <c:v>5425.802083333333</c:v>
                </c:pt>
                <c:pt idx="12">
                  <c:v>5425.802083333333</c:v>
                </c:pt>
                <c:pt idx="13">
                  <c:v>5425.802083333333</c:v>
                </c:pt>
                <c:pt idx="14">
                  <c:v>5425.802083333333</c:v>
                </c:pt>
                <c:pt idx="15">
                  <c:v>5425.802083333333</c:v>
                </c:pt>
                <c:pt idx="16">
                  <c:v>5425.802083333333</c:v>
                </c:pt>
                <c:pt idx="17">
                  <c:v>5425.802083333333</c:v>
                </c:pt>
                <c:pt idx="18">
                  <c:v>5425.802083333333</c:v>
                </c:pt>
                <c:pt idx="19">
                  <c:v>5425.802083333333</c:v>
                </c:pt>
                <c:pt idx="20">
                  <c:v>5425.802083333333</c:v>
                </c:pt>
                <c:pt idx="21">
                  <c:v>5425.802083333333</c:v>
                </c:pt>
                <c:pt idx="22">
                  <c:v>5425.802083333333</c:v>
                </c:pt>
                <c:pt idx="23">
                  <c:v>5425.802083333333</c:v>
                </c:pt>
              </c:numCache>
            </c:numRef>
          </c:val>
          <c:smooth val="0"/>
          <c:extLst>
            <c:ext xmlns:c16="http://schemas.microsoft.com/office/drawing/2014/chart" uri="{C3380CC4-5D6E-409C-BE32-E72D297353CC}">
              <c16:uniqueId val="{00000001-554C-46DC-963C-9844C27745C0}"/>
            </c:ext>
          </c:extLst>
        </c:ser>
        <c:dLbls>
          <c:showLegendKey val="0"/>
          <c:showVal val="0"/>
          <c:showCatName val="0"/>
          <c:showSerName val="0"/>
          <c:showPercent val="0"/>
          <c:showBubbleSize val="0"/>
        </c:dLbls>
        <c:smooth val="0"/>
        <c:axId val="320834880"/>
        <c:axId val="1143253488"/>
      </c:lineChart>
      <c:catAx>
        <c:axId val="320834880"/>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1143253488"/>
        <c:crosses val="autoZero"/>
        <c:auto val="1"/>
        <c:lblAlgn val="ctr"/>
        <c:lblOffset val="100"/>
        <c:noMultiLvlLbl val="0"/>
      </c:catAx>
      <c:valAx>
        <c:axId val="1143253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320834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outerShdw blurRad="50800" dist="38100" dir="18900000" algn="bl" rotWithShape="0">
        <a:prstClr val="black">
          <a:alpha val="40000"/>
        </a:prstClr>
      </a:outerShdw>
    </a:effectLst>
  </c:spPr>
  <c:txPr>
    <a:bodyPr/>
    <a:lstStyle/>
    <a:p>
      <a:pPr>
        <a:defRPr/>
      </a:pPr>
      <a:endParaRPr lang="sv-SE"/>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Äldre!$B$1</c:f>
              <c:strCache>
                <c:ptCount val="1"/>
                <c:pt idx="0">
                  <c:v>Bedrägerier mot äldre/funktionsnedsatta (antal brott)</c:v>
                </c:pt>
              </c:strCache>
            </c:strRef>
          </c:tx>
          <c:spPr>
            <a:ln w="34925" cap="rnd">
              <a:solidFill>
                <a:schemeClr val="accent1"/>
              </a:solidFill>
              <a:round/>
            </a:ln>
            <a:effectLst>
              <a:outerShdw blurRad="57150" dist="19050" dir="5400000" algn="ctr" rotWithShape="0">
                <a:srgbClr val="000000">
                  <a:alpha val="63000"/>
                </a:srgbClr>
              </a:outerShdw>
            </a:effectLst>
          </c:spPr>
          <c:marker>
            <c:symbol val="none"/>
          </c:marker>
          <c:cat>
            <c:strRef>
              <c:f>Äldre!$A$2:$A$25</c:f>
              <c:strCache>
                <c:ptCount val="24"/>
                <c:pt idx="0">
                  <c:v>23-jan</c:v>
                </c:pt>
                <c:pt idx="1">
                  <c:v>feb</c:v>
                </c:pt>
                <c:pt idx="2">
                  <c:v>mar</c:v>
                </c:pt>
                <c:pt idx="3">
                  <c:v>apr</c:v>
                </c:pt>
                <c:pt idx="4">
                  <c:v>maj </c:v>
                </c:pt>
                <c:pt idx="5">
                  <c:v>jun</c:v>
                </c:pt>
                <c:pt idx="6">
                  <c:v>jul</c:v>
                </c:pt>
                <c:pt idx="7">
                  <c:v>aug</c:v>
                </c:pt>
                <c:pt idx="8">
                  <c:v>sep</c:v>
                </c:pt>
                <c:pt idx="9">
                  <c:v>okt</c:v>
                </c:pt>
                <c:pt idx="10">
                  <c:v>nov</c:v>
                </c:pt>
                <c:pt idx="11">
                  <c:v>dec</c:v>
                </c:pt>
                <c:pt idx="12">
                  <c:v>24-jan</c:v>
                </c:pt>
                <c:pt idx="13">
                  <c:v>feb</c:v>
                </c:pt>
                <c:pt idx="14">
                  <c:v>mar</c:v>
                </c:pt>
                <c:pt idx="15">
                  <c:v>apr</c:v>
                </c:pt>
                <c:pt idx="16">
                  <c:v>maj</c:v>
                </c:pt>
                <c:pt idx="17">
                  <c:v>jun</c:v>
                </c:pt>
                <c:pt idx="18">
                  <c:v>jul</c:v>
                </c:pt>
                <c:pt idx="19">
                  <c:v>aug</c:v>
                </c:pt>
                <c:pt idx="20">
                  <c:v>sep</c:v>
                </c:pt>
                <c:pt idx="21">
                  <c:v>okt</c:v>
                </c:pt>
                <c:pt idx="22">
                  <c:v>nov</c:v>
                </c:pt>
                <c:pt idx="23">
                  <c:v>dec</c:v>
                </c:pt>
              </c:strCache>
            </c:strRef>
          </c:cat>
          <c:val>
            <c:numRef>
              <c:f>Äldre!$B$2:$B$25</c:f>
              <c:numCache>
                <c:formatCode>General</c:formatCode>
                <c:ptCount val="24"/>
                <c:pt idx="0">
                  <c:v>3507</c:v>
                </c:pt>
                <c:pt idx="1">
                  <c:v>3419</c:v>
                </c:pt>
                <c:pt idx="2">
                  <c:v>3431</c:v>
                </c:pt>
                <c:pt idx="3">
                  <c:v>2854</c:v>
                </c:pt>
                <c:pt idx="4">
                  <c:v>3186</c:v>
                </c:pt>
                <c:pt idx="5">
                  <c:v>3267</c:v>
                </c:pt>
                <c:pt idx="6">
                  <c:v>3375</c:v>
                </c:pt>
                <c:pt idx="7">
                  <c:v>3649</c:v>
                </c:pt>
                <c:pt idx="8">
                  <c:v>3388</c:v>
                </c:pt>
                <c:pt idx="9">
                  <c:v>3650</c:v>
                </c:pt>
                <c:pt idx="10">
                  <c:v>3877</c:v>
                </c:pt>
                <c:pt idx="11">
                  <c:v>3391</c:v>
                </c:pt>
                <c:pt idx="12" formatCode="0">
                  <c:v>4022</c:v>
                </c:pt>
                <c:pt idx="13" formatCode="0">
                  <c:v>3903</c:v>
                </c:pt>
                <c:pt idx="14" formatCode="0">
                  <c:v>2820</c:v>
                </c:pt>
                <c:pt idx="15" formatCode="0">
                  <c:v>3080</c:v>
                </c:pt>
                <c:pt idx="16" formatCode="0">
                  <c:v>2980</c:v>
                </c:pt>
                <c:pt idx="17" formatCode="0">
                  <c:v>2984</c:v>
                </c:pt>
                <c:pt idx="18" formatCode="0">
                  <c:v>3495</c:v>
                </c:pt>
                <c:pt idx="19" formatCode="0">
                  <c:v>3896</c:v>
                </c:pt>
                <c:pt idx="20" formatCode="0">
                  <c:v>3463</c:v>
                </c:pt>
                <c:pt idx="21" formatCode="0">
                  <c:v>4008</c:v>
                </c:pt>
                <c:pt idx="22" formatCode="0">
                  <c:v>3764</c:v>
                </c:pt>
                <c:pt idx="23" formatCode="0">
                  <c:v>3206</c:v>
                </c:pt>
              </c:numCache>
            </c:numRef>
          </c:val>
          <c:smooth val="0"/>
          <c:extLst>
            <c:ext xmlns:c16="http://schemas.microsoft.com/office/drawing/2014/chart" uri="{C3380CC4-5D6E-409C-BE32-E72D297353CC}">
              <c16:uniqueId val="{00000000-286B-48B3-8173-5090E764E4A1}"/>
            </c:ext>
          </c:extLst>
        </c:ser>
        <c:ser>
          <c:idx val="1"/>
          <c:order val="1"/>
          <c:tx>
            <c:strRef>
              <c:f>Äldre!$C$1</c:f>
              <c:strCache>
                <c:ptCount val="1"/>
                <c:pt idx="0">
                  <c:v>R12</c:v>
                </c:pt>
              </c:strCache>
            </c:strRef>
          </c:tx>
          <c:spPr>
            <a:ln w="34925" cap="rnd">
              <a:solidFill>
                <a:srgbClr val="92D050"/>
              </a:solidFill>
              <a:prstDash val="dash"/>
              <a:round/>
            </a:ln>
            <a:effectLst>
              <a:outerShdw blurRad="57150" dist="19050" dir="5400000" algn="ctr" rotWithShape="0">
                <a:srgbClr val="000000">
                  <a:alpha val="63000"/>
                </a:srgbClr>
              </a:outerShdw>
            </a:effectLst>
          </c:spPr>
          <c:marker>
            <c:symbol val="none"/>
          </c:marker>
          <c:cat>
            <c:strRef>
              <c:f>Äldre!$A$2:$A$25</c:f>
              <c:strCache>
                <c:ptCount val="24"/>
                <c:pt idx="0">
                  <c:v>23-jan</c:v>
                </c:pt>
                <c:pt idx="1">
                  <c:v>feb</c:v>
                </c:pt>
                <c:pt idx="2">
                  <c:v>mar</c:v>
                </c:pt>
                <c:pt idx="3">
                  <c:v>apr</c:v>
                </c:pt>
                <c:pt idx="4">
                  <c:v>maj </c:v>
                </c:pt>
                <c:pt idx="5">
                  <c:v>jun</c:v>
                </c:pt>
                <c:pt idx="6">
                  <c:v>jul</c:v>
                </c:pt>
                <c:pt idx="7">
                  <c:v>aug</c:v>
                </c:pt>
                <c:pt idx="8">
                  <c:v>sep</c:v>
                </c:pt>
                <c:pt idx="9">
                  <c:v>okt</c:v>
                </c:pt>
                <c:pt idx="10">
                  <c:v>nov</c:v>
                </c:pt>
                <c:pt idx="11">
                  <c:v>dec</c:v>
                </c:pt>
                <c:pt idx="12">
                  <c:v>24-jan</c:v>
                </c:pt>
                <c:pt idx="13">
                  <c:v>feb</c:v>
                </c:pt>
                <c:pt idx="14">
                  <c:v>mar</c:v>
                </c:pt>
                <c:pt idx="15">
                  <c:v>apr</c:v>
                </c:pt>
                <c:pt idx="16">
                  <c:v>maj</c:v>
                </c:pt>
                <c:pt idx="17">
                  <c:v>jun</c:v>
                </c:pt>
                <c:pt idx="18">
                  <c:v>jul</c:v>
                </c:pt>
                <c:pt idx="19">
                  <c:v>aug</c:v>
                </c:pt>
                <c:pt idx="20">
                  <c:v>sep</c:v>
                </c:pt>
                <c:pt idx="21">
                  <c:v>okt</c:v>
                </c:pt>
                <c:pt idx="22">
                  <c:v>nov</c:v>
                </c:pt>
                <c:pt idx="23">
                  <c:v>dec</c:v>
                </c:pt>
              </c:strCache>
            </c:strRef>
          </c:cat>
          <c:val>
            <c:numRef>
              <c:f>Äldre!$C$2:$C$25</c:f>
              <c:numCache>
                <c:formatCode>0</c:formatCode>
                <c:ptCount val="24"/>
                <c:pt idx="0">
                  <c:v>2917.6111111111113</c:v>
                </c:pt>
                <c:pt idx="1">
                  <c:v>2917.6111111111113</c:v>
                </c:pt>
                <c:pt idx="2">
                  <c:v>2917.6111111111113</c:v>
                </c:pt>
                <c:pt idx="3">
                  <c:v>2917.6111111111113</c:v>
                </c:pt>
                <c:pt idx="4">
                  <c:v>2917.6111111111113</c:v>
                </c:pt>
                <c:pt idx="5">
                  <c:v>2917.6111111111113</c:v>
                </c:pt>
                <c:pt idx="6">
                  <c:v>2917.6111111111113</c:v>
                </c:pt>
                <c:pt idx="7">
                  <c:v>2917.6111111111113</c:v>
                </c:pt>
                <c:pt idx="8">
                  <c:v>2917.6111111111113</c:v>
                </c:pt>
                <c:pt idx="9">
                  <c:v>2917.6111111111113</c:v>
                </c:pt>
                <c:pt idx="10">
                  <c:v>2917.6111111111113</c:v>
                </c:pt>
                <c:pt idx="11">
                  <c:v>2917.6111111111113</c:v>
                </c:pt>
                <c:pt idx="12">
                  <c:v>2917.6111111111113</c:v>
                </c:pt>
                <c:pt idx="13">
                  <c:v>2917.6111111111113</c:v>
                </c:pt>
                <c:pt idx="14">
                  <c:v>2917.6111111111113</c:v>
                </c:pt>
                <c:pt idx="15">
                  <c:v>2917.6111111111113</c:v>
                </c:pt>
                <c:pt idx="16">
                  <c:v>2917.6111111111113</c:v>
                </c:pt>
                <c:pt idx="17">
                  <c:v>2917.6111111111113</c:v>
                </c:pt>
                <c:pt idx="18">
                  <c:v>2917.6111111111113</c:v>
                </c:pt>
                <c:pt idx="19">
                  <c:v>2917.6111111111113</c:v>
                </c:pt>
                <c:pt idx="20">
                  <c:v>2917.6111111111113</c:v>
                </c:pt>
                <c:pt idx="21">
                  <c:v>2917.6111111111113</c:v>
                </c:pt>
                <c:pt idx="22">
                  <c:v>2917.6111111111113</c:v>
                </c:pt>
                <c:pt idx="23">
                  <c:v>2917.6111111111113</c:v>
                </c:pt>
              </c:numCache>
            </c:numRef>
          </c:val>
          <c:smooth val="0"/>
          <c:extLst>
            <c:ext xmlns:c16="http://schemas.microsoft.com/office/drawing/2014/chart" uri="{C3380CC4-5D6E-409C-BE32-E72D297353CC}">
              <c16:uniqueId val="{00000001-286B-48B3-8173-5090E764E4A1}"/>
            </c:ext>
          </c:extLst>
        </c:ser>
        <c:dLbls>
          <c:showLegendKey val="0"/>
          <c:showVal val="0"/>
          <c:showCatName val="0"/>
          <c:showSerName val="0"/>
          <c:showPercent val="0"/>
          <c:showBubbleSize val="0"/>
        </c:dLbls>
        <c:smooth val="0"/>
        <c:axId val="560889664"/>
        <c:axId val="556336336"/>
      </c:lineChart>
      <c:catAx>
        <c:axId val="56088966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556336336"/>
        <c:crosses val="autoZero"/>
        <c:auto val="1"/>
        <c:lblAlgn val="ctr"/>
        <c:lblOffset val="100"/>
        <c:noMultiLvlLbl val="0"/>
      </c:catAx>
      <c:valAx>
        <c:axId val="556336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560889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outerShdw blurRad="50800" dist="38100" dir="18900000" algn="bl" rotWithShape="0">
        <a:prstClr val="black">
          <a:alpha val="40000"/>
        </a:prstClr>
      </a:outerShdw>
    </a:effectLst>
  </c:spPr>
  <c:txPr>
    <a:bodyPr/>
    <a:lstStyle/>
    <a:p>
      <a:pPr>
        <a:defRPr/>
      </a:pPr>
      <a:endParaRPr lang="sv-SE"/>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5502858900537859E-2"/>
          <c:y val="6.1919524770085166E-2"/>
          <c:w val="0.89939731674433177"/>
          <c:h val="0.76440287150577235"/>
        </c:manualLayout>
      </c:layout>
      <c:lineChart>
        <c:grouping val="standard"/>
        <c:varyColors val="0"/>
        <c:ser>
          <c:idx val="0"/>
          <c:order val="0"/>
          <c:tx>
            <c:strRef>
              <c:f>Vishing!$B$1</c:f>
              <c:strCache>
                <c:ptCount val="1"/>
                <c:pt idx="0">
                  <c:v>Vishingbedrägerier (antal brott)</c:v>
                </c:pt>
              </c:strCache>
            </c:strRef>
          </c:tx>
          <c:spPr>
            <a:ln w="34925" cap="rnd">
              <a:solidFill>
                <a:schemeClr val="accent1"/>
              </a:solidFill>
              <a:round/>
            </a:ln>
            <a:effectLst>
              <a:outerShdw blurRad="57150" dist="19050" dir="5400000" algn="ctr" rotWithShape="0">
                <a:srgbClr val="000000">
                  <a:alpha val="63000"/>
                </a:srgbClr>
              </a:outerShdw>
            </a:effectLst>
          </c:spPr>
          <c:marker>
            <c:symbol val="none"/>
          </c:marker>
          <c:cat>
            <c:strRef>
              <c:f>Vishing!$A$2:$A$25</c:f>
              <c:strCache>
                <c:ptCount val="24"/>
                <c:pt idx="0">
                  <c:v>23-jan</c:v>
                </c:pt>
                <c:pt idx="1">
                  <c:v>feb</c:v>
                </c:pt>
                <c:pt idx="2">
                  <c:v>mar</c:v>
                </c:pt>
                <c:pt idx="3">
                  <c:v>apr</c:v>
                </c:pt>
                <c:pt idx="4">
                  <c:v>maj </c:v>
                </c:pt>
                <c:pt idx="5">
                  <c:v>jun</c:v>
                </c:pt>
                <c:pt idx="6">
                  <c:v>jul</c:v>
                </c:pt>
                <c:pt idx="7">
                  <c:v>aug</c:v>
                </c:pt>
                <c:pt idx="8">
                  <c:v>sep</c:v>
                </c:pt>
                <c:pt idx="9">
                  <c:v>okt</c:v>
                </c:pt>
                <c:pt idx="10">
                  <c:v>nov</c:v>
                </c:pt>
                <c:pt idx="11">
                  <c:v>dec</c:v>
                </c:pt>
                <c:pt idx="12">
                  <c:v>24-jan</c:v>
                </c:pt>
                <c:pt idx="13">
                  <c:v>feb</c:v>
                </c:pt>
                <c:pt idx="14">
                  <c:v>mar</c:v>
                </c:pt>
                <c:pt idx="15">
                  <c:v>apr</c:v>
                </c:pt>
                <c:pt idx="16">
                  <c:v>maj</c:v>
                </c:pt>
                <c:pt idx="17">
                  <c:v>jun</c:v>
                </c:pt>
                <c:pt idx="18">
                  <c:v>jul</c:v>
                </c:pt>
                <c:pt idx="19">
                  <c:v>aug</c:v>
                </c:pt>
                <c:pt idx="20">
                  <c:v>sep</c:v>
                </c:pt>
                <c:pt idx="21">
                  <c:v>okt</c:v>
                </c:pt>
                <c:pt idx="22">
                  <c:v>nov</c:v>
                </c:pt>
                <c:pt idx="23">
                  <c:v>dec</c:v>
                </c:pt>
              </c:strCache>
            </c:strRef>
          </c:cat>
          <c:val>
            <c:numRef>
              <c:f>Vishing!$B$2:$B$25</c:f>
              <c:numCache>
                <c:formatCode>General</c:formatCode>
                <c:ptCount val="24"/>
                <c:pt idx="0">
                  <c:v>2407</c:v>
                </c:pt>
                <c:pt idx="1">
                  <c:v>2388</c:v>
                </c:pt>
                <c:pt idx="2">
                  <c:v>2571</c:v>
                </c:pt>
                <c:pt idx="3">
                  <c:v>2056</c:v>
                </c:pt>
                <c:pt idx="4">
                  <c:v>2320</c:v>
                </c:pt>
                <c:pt idx="5">
                  <c:v>2327</c:v>
                </c:pt>
                <c:pt idx="6">
                  <c:v>2202</c:v>
                </c:pt>
                <c:pt idx="7">
                  <c:v>2773</c:v>
                </c:pt>
                <c:pt idx="8">
                  <c:v>2575</c:v>
                </c:pt>
                <c:pt idx="9">
                  <c:v>2524</c:v>
                </c:pt>
                <c:pt idx="10">
                  <c:v>2804</c:v>
                </c:pt>
                <c:pt idx="11">
                  <c:v>2400</c:v>
                </c:pt>
                <c:pt idx="12">
                  <c:v>2711</c:v>
                </c:pt>
                <c:pt idx="13">
                  <c:v>3191</c:v>
                </c:pt>
                <c:pt idx="14">
                  <c:v>1899</c:v>
                </c:pt>
                <c:pt idx="15">
                  <c:v>1758</c:v>
                </c:pt>
                <c:pt idx="16">
                  <c:v>1913</c:v>
                </c:pt>
                <c:pt idx="17">
                  <c:v>2853</c:v>
                </c:pt>
                <c:pt idx="18">
                  <c:v>2608</c:v>
                </c:pt>
                <c:pt idx="19">
                  <c:v>2644</c:v>
                </c:pt>
                <c:pt idx="20">
                  <c:v>2543</c:v>
                </c:pt>
                <c:pt idx="21">
                  <c:v>3027</c:v>
                </c:pt>
                <c:pt idx="22">
                  <c:v>3313</c:v>
                </c:pt>
                <c:pt idx="23">
                  <c:v>2695</c:v>
                </c:pt>
              </c:numCache>
            </c:numRef>
          </c:val>
          <c:smooth val="0"/>
          <c:extLst>
            <c:ext xmlns:c16="http://schemas.microsoft.com/office/drawing/2014/chart" uri="{C3380CC4-5D6E-409C-BE32-E72D297353CC}">
              <c16:uniqueId val="{00000000-DDA2-4551-969F-54E812425CB0}"/>
            </c:ext>
          </c:extLst>
        </c:ser>
        <c:ser>
          <c:idx val="1"/>
          <c:order val="1"/>
          <c:tx>
            <c:strRef>
              <c:f>Vishing!$C$1</c:f>
              <c:strCache>
                <c:ptCount val="1"/>
                <c:pt idx="0">
                  <c:v>R12</c:v>
                </c:pt>
              </c:strCache>
            </c:strRef>
          </c:tx>
          <c:spPr>
            <a:ln w="34925" cap="rnd">
              <a:solidFill>
                <a:srgbClr val="92D050"/>
              </a:solidFill>
              <a:prstDash val="dash"/>
              <a:round/>
            </a:ln>
            <a:effectLst>
              <a:outerShdw blurRad="57150" dist="19050" dir="5400000" algn="ctr" rotWithShape="0">
                <a:srgbClr val="000000">
                  <a:alpha val="63000"/>
                </a:srgbClr>
              </a:outerShdw>
            </a:effectLst>
          </c:spPr>
          <c:marker>
            <c:symbol val="none"/>
          </c:marker>
          <c:cat>
            <c:strRef>
              <c:f>Vishing!$A$2:$A$25</c:f>
              <c:strCache>
                <c:ptCount val="24"/>
                <c:pt idx="0">
                  <c:v>23-jan</c:v>
                </c:pt>
                <c:pt idx="1">
                  <c:v>feb</c:v>
                </c:pt>
                <c:pt idx="2">
                  <c:v>mar</c:v>
                </c:pt>
                <c:pt idx="3">
                  <c:v>apr</c:v>
                </c:pt>
                <c:pt idx="4">
                  <c:v>maj </c:v>
                </c:pt>
                <c:pt idx="5">
                  <c:v>jun</c:v>
                </c:pt>
                <c:pt idx="6">
                  <c:v>jul</c:v>
                </c:pt>
                <c:pt idx="7">
                  <c:v>aug</c:v>
                </c:pt>
                <c:pt idx="8">
                  <c:v>sep</c:v>
                </c:pt>
                <c:pt idx="9">
                  <c:v>okt</c:v>
                </c:pt>
                <c:pt idx="10">
                  <c:v>nov</c:v>
                </c:pt>
                <c:pt idx="11">
                  <c:v>dec</c:v>
                </c:pt>
                <c:pt idx="12">
                  <c:v>24-jan</c:v>
                </c:pt>
                <c:pt idx="13">
                  <c:v>feb</c:v>
                </c:pt>
                <c:pt idx="14">
                  <c:v>mar</c:v>
                </c:pt>
                <c:pt idx="15">
                  <c:v>apr</c:v>
                </c:pt>
                <c:pt idx="16">
                  <c:v>maj</c:v>
                </c:pt>
                <c:pt idx="17">
                  <c:v>jun</c:v>
                </c:pt>
                <c:pt idx="18">
                  <c:v>jul</c:v>
                </c:pt>
                <c:pt idx="19">
                  <c:v>aug</c:v>
                </c:pt>
                <c:pt idx="20">
                  <c:v>sep</c:v>
                </c:pt>
                <c:pt idx="21">
                  <c:v>okt</c:v>
                </c:pt>
                <c:pt idx="22">
                  <c:v>nov</c:v>
                </c:pt>
                <c:pt idx="23">
                  <c:v>dec</c:v>
                </c:pt>
              </c:strCache>
            </c:strRef>
          </c:cat>
          <c:val>
            <c:numRef>
              <c:f>Vishing!$C$2:$C$25</c:f>
              <c:numCache>
                <c:formatCode>0</c:formatCode>
                <c:ptCount val="24"/>
                <c:pt idx="0">
                  <c:v>1728.1562500000002</c:v>
                </c:pt>
                <c:pt idx="1">
                  <c:v>1728.1562500000002</c:v>
                </c:pt>
                <c:pt idx="2">
                  <c:v>1728.1562500000002</c:v>
                </c:pt>
                <c:pt idx="3">
                  <c:v>1728.1562500000002</c:v>
                </c:pt>
                <c:pt idx="4">
                  <c:v>1728.1562500000002</c:v>
                </c:pt>
                <c:pt idx="5">
                  <c:v>1728.1562500000002</c:v>
                </c:pt>
                <c:pt idx="6">
                  <c:v>1728.1562500000002</c:v>
                </c:pt>
                <c:pt idx="7">
                  <c:v>1728.1562500000002</c:v>
                </c:pt>
                <c:pt idx="8">
                  <c:v>1728.1562500000002</c:v>
                </c:pt>
                <c:pt idx="9">
                  <c:v>1728.1562500000002</c:v>
                </c:pt>
                <c:pt idx="10">
                  <c:v>1728.1562500000002</c:v>
                </c:pt>
                <c:pt idx="11">
                  <c:v>1728.1562500000002</c:v>
                </c:pt>
                <c:pt idx="12">
                  <c:v>1728.15625</c:v>
                </c:pt>
                <c:pt idx="13">
                  <c:v>1728.15625</c:v>
                </c:pt>
                <c:pt idx="14">
                  <c:v>1728.15625</c:v>
                </c:pt>
                <c:pt idx="15">
                  <c:v>1728.15625</c:v>
                </c:pt>
                <c:pt idx="16">
                  <c:v>1728.15625</c:v>
                </c:pt>
                <c:pt idx="17">
                  <c:v>1728.15625</c:v>
                </c:pt>
                <c:pt idx="18">
                  <c:v>1728.15625</c:v>
                </c:pt>
                <c:pt idx="19">
                  <c:v>1728.15625</c:v>
                </c:pt>
                <c:pt idx="20">
                  <c:v>1728.15625</c:v>
                </c:pt>
                <c:pt idx="21">
                  <c:v>1728.15625</c:v>
                </c:pt>
                <c:pt idx="22">
                  <c:v>1728.15625</c:v>
                </c:pt>
                <c:pt idx="23">
                  <c:v>1728.15625</c:v>
                </c:pt>
              </c:numCache>
            </c:numRef>
          </c:val>
          <c:smooth val="0"/>
          <c:extLst>
            <c:ext xmlns:c16="http://schemas.microsoft.com/office/drawing/2014/chart" uri="{C3380CC4-5D6E-409C-BE32-E72D297353CC}">
              <c16:uniqueId val="{00000001-DDA2-4551-969F-54E812425CB0}"/>
            </c:ext>
          </c:extLst>
        </c:ser>
        <c:dLbls>
          <c:showLegendKey val="0"/>
          <c:showVal val="0"/>
          <c:showCatName val="0"/>
          <c:showSerName val="0"/>
          <c:showPercent val="0"/>
          <c:showBubbleSize val="0"/>
        </c:dLbls>
        <c:smooth val="0"/>
        <c:axId val="1667763696"/>
        <c:axId val="1795997488"/>
      </c:lineChart>
      <c:catAx>
        <c:axId val="166776369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1795997488"/>
        <c:crosses val="autoZero"/>
        <c:auto val="1"/>
        <c:lblAlgn val="ctr"/>
        <c:lblOffset val="100"/>
        <c:noMultiLvlLbl val="0"/>
      </c:catAx>
      <c:valAx>
        <c:axId val="1795997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1667763696"/>
        <c:crosses val="autoZero"/>
        <c:crossBetween val="between"/>
      </c:valAx>
      <c:spPr>
        <a:noFill/>
        <a:ln>
          <a:noFill/>
        </a:ln>
        <a:effectLst/>
      </c:spPr>
    </c:plotArea>
    <c:legend>
      <c:legendPos val="b"/>
      <c:layout>
        <c:manualLayout>
          <c:xMode val="edge"/>
          <c:yMode val="edge"/>
          <c:x val="0.2426256464507375"/>
          <c:y val="0.93034004707834106"/>
          <c:w val="0.52843952038314157"/>
          <c:h val="6.965995292165896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outerShdw blurRad="50800" dist="38100" dir="18900000" algn="bl" rotWithShape="0">
        <a:prstClr val="black">
          <a:alpha val="40000"/>
        </a:prstClr>
      </a:outerShdw>
    </a:effectLst>
  </c:spPr>
  <c:txPr>
    <a:bodyPr/>
    <a:lstStyle/>
    <a:p>
      <a:pPr>
        <a:defRPr/>
      </a:pPr>
      <a:endParaRPr lang="sv-SE"/>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'Diagram brottsvinster m.m'!$B$9</c:f>
              <c:strCache>
                <c:ptCount val="1"/>
                <c:pt idx="0">
                  <c:v>2023</c:v>
                </c:pt>
              </c:strCache>
            </c:strRef>
          </c:tx>
          <c:spPr>
            <a:solidFill>
              <a:srgbClr val="C00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5400000" spcFirstLastPara="1" vertOverflow="ellipsis" wrap="square" lIns="38100" tIns="19050" rIns="38100" bIns="19050" anchor="ctr" anchorCtr="1">
                <a:spAutoFit/>
              </a:bodyPr>
              <a:lstStyle/>
              <a:p>
                <a:pPr>
                  <a:defRPr sz="900" b="0" i="0" u="none" strike="noStrike" kern="1200" baseline="0">
                    <a:solidFill>
                      <a:schemeClr val="bg1">
                        <a:lumMod val="95000"/>
                      </a:schemeClr>
                    </a:solidFill>
                    <a:latin typeface="+mn-lt"/>
                    <a:ea typeface="+mn-ea"/>
                    <a:cs typeface="+mn-cs"/>
                  </a:defRPr>
                </a:pPr>
                <a:endParaRPr lang="sv-SE"/>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'Diagram brottsvinster m.m'!$A$10:$A$21</c:f>
              <c:strCache>
                <c:ptCount val="12"/>
                <c:pt idx="0">
                  <c:v>jan</c:v>
                </c:pt>
                <c:pt idx="1">
                  <c:v>feb</c:v>
                </c:pt>
                <c:pt idx="2">
                  <c:v>mar</c:v>
                </c:pt>
                <c:pt idx="3">
                  <c:v>apr</c:v>
                </c:pt>
                <c:pt idx="4">
                  <c:v>maj</c:v>
                </c:pt>
                <c:pt idx="5">
                  <c:v>jun</c:v>
                </c:pt>
                <c:pt idx="6">
                  <c:v>jul</c:v>
                </c:pt>
                <c:pt idx="7">
                  <c:v>aug</c:v>
                </c:pt>
                <c:pt idx="8">
                  <c:v>sep</c:v>
                </c:pt>
                <c:pt idx="9">
                  <c:v>okt</c:v>
                </c:pt>
                <c:pt idx="10">
                  <c:v>nov</c:v>
                </c:pt>
                <c:pt idx="11">
                  <c:v>dec</c:v>
                </c:pt>
              </c:strCache>
            </c:strRef>
          </c:cat>
          <c:val>
            <c:numRef>
              <c:f>'Diagram brottsvinster m.m'!$B$10:$B$21</c:f>
              <c:numCache>
                <c:formatCode>#,##0</c:formatCode>
                <c:ptCount val="12"/>
                <c:pt idx="0">
                  <c:v>67110492</c:v>
                </c:pt>
                <c:pt idx="1">
                  <c:v>49791605</c:v>
                </c:pt>
                <c:pt idx="2">
                  <c:v>59814378</c:v>
                </c:pt>
                <c:pt idx="3">
                  <c:v>42983883</c:v>
                </c:pt>
                <c:pt idx="4">
                  <c:v>51812238</c:v>
                </c:pt>
                <c:pt idx="5">
                  <c:v>55968217</c:v>
                </c:pt>
                <c:pt idx="6">
                  <c:v>69515465</c:v>
                </c:pt>
                <c:pt idx="7">
                  <c:v>101531096</c:v>
                </c:pt>
                <c:pt idx="8">
                  <c:v>64497560</c:v>
                </c:pt>
                <c:pt idx="9">
                  <c:v>45573920</c:v>
                </c:pt>
                <c:pt idx="10">
                  <c:v>54403355</c:v>
                </c:pt>
                <c:pt idx="11">
                  <c:v>45145916</c:v>
                </c:pt>
              </c:numCache>
            </c:numRef>
          </c:val>
          <c:extLst>
            <c:ext xmlns:c16="http://schemas.microsoft.com/office/drawing/2014/chart" uri="{C3380CC4-5D6E-409C-BE32-E72D297353CC}">
              <c16:uniqueId val="{00000000-7B45-401B-B7DC-A2E383FF4691}"/>
            </c:ext>
          </c:extLst>
        </c:ser>
        <c:ser>
          <c:idx val="1"/>
          <c:order val="1"/>
          <c:tx>
            <c:strRef>
              <c:f>'Diagram brottsvinster m.m'!$C$9</c:f>
              <c:strCache>
                <c:ptCount val="1"/>
                <c:pt idx="0">
                  <c:v>2024</c:v>
                </c:pt>
              </c:strCache>
            </c:strRef>
          </c:tx>
          <c:spPr>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5400000" spcFirstLastPara="1" vertOverflow="ellipsis" wrap="square" lIns="38100" tIns="19050" rIns="38100" bIns="19050" anchor="ctr" anchorCtr="1">
                <a:spAutoFit/>
              </a:bodyPr>
              <a:lstStyle/>
              <a:p>
                <a:pPr>
                  <a:defRPr sz="900" b="1" i="0" u="none" strike="noStrike" kern="1200" baseline="0">
                    <a:solidFill>
                      <a:schemeClr val="bg1">
                        <a:lumMod val="95000"/>
                      </a:schemeClr>
                    </a:solidFill>
                    <a:latin typeface="+mn-lt"/>
                    <a:ea typeface="+mn-ea"/>
                    <a:cs typeface="+mn-cs"/>
                  </a:defRPr>
                </a:pPr>
                <a:endParaRPr lang="sv-SE"/>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'Diagram brottsvinster m.m'!$A$10:$A$21</c:f>
              <c:strCache>
                <c:ptCount val="12"/>
                <c:pt idx="0">
                  <c:v>jan</c:v>
                </c:pt>
                <c:pt idx="1">
                  <c:v>feb</c:v>
                </c:pt>
                <c:pt idx="2">
                  <c:v>mar</c:v>
                </c:pt>
                <c:pt idx="3">
                  <c:v>apr</c:v>
                </c:pt>
                <c:pt idx="4">
                  <c:v>maj</c:v>
                </c:pt>
                <c:pt idx="5">
                  <c:v>jun</c:v>
                </c:pt>
                <c:pt idx="6">
                  <c:v>jul</c:v>
                </c:pt>
                <c:pt idx="7">
                  <c:v>aug</c:v>
                </c:pt>
                <c:pt idx="8">
                  <c:v>sep</c:v>
                </c:pt>
                <c:pt idx="9">
                  <c:v>okt</c:v>
                </c:pt>
                <c:pt idx="10">
                  <c:v>nov</c:v>
                </c:pt>
                <c:pt idx="11">
                  <c:v>dec</c:v>
                </c:pt>
              </c:strCache>
            </c:strRef>
          </c:cat>
          <c:val>
            <c:numRef>
              <c:f>'Diagram brottsvinster m.m'!$C$10:$C$21</c:f>
              <c:numCache>
                <c:formatCode>#,##0</c:formatCode>
                <c:ptCount val="12"/>
                <c:pt idx="0">
                  <c:v>54548277</c:v>
                </c:pt>
                <c:pt idx="1">
                  <c:v>37980604</c:v>
                </c:pt>
                <c:pt idx="2">
                  <c:v>38636414</c:v>
                </c:pt>
                <c:pt idx="3">
                  <c:v>27828309</c:v>
                </c:pt>
                <c:pt idx="4">
                  <c:v>23604179</c:v>
                </c:pt>
                <c:pt idx="5">
                  <c:v>34445060</c:v>
                </c:pt>
                <c:pt idx="6">
                  <c:v>33571659</c:v>
                </c:pt>
                <c:pt idx="7">
                  <c:v>36919382</c:v>
                </c:pt>
                <c:pt idx="8">
                  <c:v>30967302</c:v>
                </c:pt>
                <c:pt idx="9">
                  <c:v>33375593</c:v>
                </c:pt>
                <c:pt idx="10">
                  <c:v>44277809</c:v>
                </c:pt>
                <c:pt idx="11">
                  <c:v>31135703</c:v>
                </c:pt>
              </c:numCache>
            </c:numRef>
          </c:val>
          <c:extLst>
            <c:ext xmlns:c16="http://schemas.microsoft.com/office/drawing/2014/chart" uri="{C3380CC4-5D6E-409C-BE32-E72D297353CC}">
              <c16:uniqueId val="{00000001-7B45-401B-B7DC-A2E383FF4691}"/>
            </c:ext>
          </c:extLst>
        </c:ser>
        <c:dLbls>
          <c:showLegendKey val="0"/>
          <c:showVal val="0"/>
          <c:showCatName val="0"/>
          <c:showSerName val="0"/>
          <c:showPercent val="0"/>
          <c:showBubbleSize val="0"/>
        </c:dLbls>
        <c:gapWidth val="100"/>
        <c:overlap val="-24"/>
        <c:axId val="48603184"/>
        <c:axId val="1915807600"/>
      </c:barChart>
      <c:catAx>
        <c:axId val="4860318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1915807600"/>
        <c:crosses val="autoZero"/>
        <c:auto val="1"/>
        <c:lblAlgn val="ctr"/>
        <c:lblOffset val="100"/>
        <c:noMultiLvlLbl val="0"/>
      </c:catAx>
      <c:valAx>
        <c:axId val="1915807600"/>
        <c:scaling>
          <c:orientation val="minMax"/>
        </c:scaling>
        <c:delete val="0"/>
        <c:axPos val="l"/>
        <c:majorGridlines>
          <c:spPr>
            <a:ln w="9525" cap="flat" cmpd="sng" algn="ctr">
              <a:no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8603184"/>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outerShdw blurRad="50800" dist="38100" dir="18900000" algn="bl" rotWithShape="0">
        <a:prstClr val="black">
          <a:alpha val="40000"/>
        </a:prstClr>
      </a:outerShdw>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5.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6.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7.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8.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11.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12.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13.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14.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15.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16.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17.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sidhuvud_v"/>
          <p:cNvSpPr>
            <a:spLocks noGrp="1" noChangeArrowheads="1"/>
          </p:cNvSpPr>
          <p:nvPr>
            <p:ph type="hdr" sz="quarter"/>
          </p:nvPr>
        </p:nvSpPr>
        <p:spPr bwMode="auto">
          <a:xfrm>
            <a:off x="0" y="1"/>
            <a:ext cx="4909432"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New Roman" charset="0"/>
              </a:defRPr>
            </a:lvl1pPr>
          </a:lstStyle>
          <a:p>
            <a:r>
              <a:rPr lang="sv-SE" dirty="0"/>
              <a:t> </a:t>
            </a:r>
          </a:p>
        </p:txBody>
      </p:sp>
      <p:sp>
        <p:nvSpPr>
          <p:cNvPr id="3075" name="sidhuvud_h"/>
          <p:cNvSpPr>
            <a:spLocks noGrp="1" noChangeArrowheads="1"/>
          </p:cNvSpPr>
          <p:nvPr>
            <p:ph type="dt" sz="quarter" idx="1"/>
          </p:nvPr>
        </p:nvSpPr>
        <p:spPr bwMode="auto">
          <a:xfrm>
            <a:off x="4984963" y="1"/>
            <a:ext cx="1812713"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New Roman" charset="0"/>
              </a:defRPr>
            </a:lvl1pPr>
          </a:lstStyle>
          <a:p>
            <a:r>
              <a:rPr lang="sv-SE" dirty="0"/>
              <a:t>2025-01-28</a:t>
            </a:r>
          </a:p>
        </p:txBody>
      </p:sp>
      <p:sp>
        <p:nvSpPr>
          <p:cNvPr id="3076" name="sidfot_v"/>
          <p:cNvSpPr>
            <a:spLocks noGrp="1" noChangeArrowheads="1"/>
          </p:cNvSpPr>
          <p:nvPr>
            <p:ph type="ftr" sz="quarter" idx="2"/>
          </p:nvPr>
        </p:nvSpPr>
        <p:spPr bwMode="auto">
          <a:xfrm>
            <a:off x="0" y="9380538"/>
            <a:ext cx="6042378"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New Roman" charset="0"/>
              </a:defRPr>
            </a:lvl1pPr>
          </a:lstStyle>
          <a:p>
            <a:r>
              <a:rPr lang="sv-SE" dirty="0"/>
              <a:t> </a:t>
            </a:r>
          </a:p>
        </p:txBody>
      </p:sp>
      <p:sp>
        <p:nvSpPr>
          <p:cNvPr id="3077" name="Rectangle 5"/>
          <p:cNvSpPr>
            <a:spLocks noGrp="1" noChangeArrowheads="1"/>
          </p:cNvSpPr>
          <p:nvPr>
            <p:ph type="sldNum" sz="quarter" idx="3"/>
          </p:nvPr>
        </p:nvSpPr>
        <p:spPr bwMode="auto">
          <a:xfrm>
            <a:off x="6193437" y="9380538"/>
            <a:ext cx="604238"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Times New Roman" charset="0"/>
              </a:defRPr>
            </a:lvl1pPr>
          </a:lstStyle>
          <a:p>
            <a:fld id="{03F1A724-DC2C-4914-AF46-D803EDFF4037}" type="slidenum">
              <a:rPr lang="sv-SE"/>
              <a:pPr/>
              <a:t>‹#›</a:t>
            </a:fld>
            <a:endParaRPr lang="sv-SE"/>
          </a:p>
        </p:txBody>
      </p:sp>
    </p:spTree>
    <p:extLst>
      <p:ext uri="{BB962C8B-B14F-4D97-AF65-F5344CB8AC3E}">
        <p14:creationId xmlns:p14="http://schemas.microsoft.com/office/powerpoint/2010/main" val="38848723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Rot="1" noChangeAspect="1" noChangeArrowheads="1" noTextEdit="1"/>
          </p:cNvSpPr>
          <p:nvPr>
            <p:ph type="sldImg" idx="2"/>
          </p:nvPr>
        </p:nvSpPr>
        <p:spPr bwMode="auto">
          <a:xfrm>
            <a:off x="446088" y="746125"/>
            <a:ext cx="5905500" cy="3690938"/>
          </a:xfrm>
          <a:prstGeom prst="rect">
            <a:avLst/>
          </a:prstGeom>
          <a:noFill/>
          <a:ln w="12699">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51" name="Rectangle 3"/>
          <p:cNvSpPr>
            <a:spLocks noGrp="1" noChangeArrowheads="1"/>
          </p:cNvSpPr>
          <p:nvPr>
            <p:ph type="body" sz="quarter" idx="3"/>
          </p:nvPr>
        </p:nvSpPr>
        <p:spPr bwMode="auto">
          <a:xfrm>
            <a:off x="904784" y="4690269"/>
            <a:ext cx="4986535" cy="4443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t" anchorCtr="0" compatLnSpc="1">
            <a:prstTxWarp prst="textNoShape">
              <a:avLst/>
            </a:prstTxWarp>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2054" name="sidfot_v_n"/>
          <p:cNvSpPr>
            <a:spLocks noChangeArrowheads="1"/>
          </p:cNvSpPr>
          <p:nvPr/>
        </p:nvSpPr>
        <p:spPr bwMode="auto">
          <a:xfrm>
            <a:off x="0" y="9380538"/>
            <a:ext cx="5966848"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r>
              <a:rPr lang="sv-SE" sz="1200" dirty="0">
                <a:latin typeface="Times New Roman" charset="0"/>
              </a:rPr>
              <a:t> </a:t>
            </a:r>
          </a:p>
        </p:txBody>
      </p:sp>
      <p:sp>
        <p:nvSpPr>
          <p:cNvPr id="2057" name="Rectangle 9"/>
          <p:cNvSpPr>
            <a:spLocks noChangeArrowheads="1"/>
          </p:cNvSpPr>
          <p:nvPr/>
        </p:nvSpPr>
        <p:spPr bwMode="auto">
          <a:xfrm>
            <a:off x="6190290" y="9380538"/>
            <a:ext cx="604238"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r"/>
            <a:fld id="{1CE0CDAB-8E91-4251-9523-5A6A99D7A74F}" type="slidenum">
              <a:rPr lang="sv-SE" sz="1200">
                <a:latin typeface="Times New Roman" charset="0"/>
              </a:rPr>
              <a:pPr algn="r"/>
              <a:t>‹#›</a:t>
            </a:fld>
            <a:endParaRPr lang="sv-SE" sz="1200">
              <a:latin typeface="Times New Roman" charset="0"/>
            </a:endParaRPr>
          </a:p>
        </p:txBody>
      </p:sp>
      <p:sp>
        <p:nvSpPr>
          <p:cNvPr id="8" name="sidhuvud_v_n"/>
          <p:cNvSpPr>
            <a:spLocks noGrp="1" noChangeArrowheads="1"/>
          </p:cNvSpPr>
          <p:nvPr>
            <p:ph type="hdr" sz="quarter"/>
          </p:nvPr>
        </p:nvSpPr>
        <p:spPr bwMode="auto">
          <a:xfrm>
            <a:off x="0" y="1"/>
            <a:ext cx="4909432"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New Roman" charset="0"/>
              </a:defRPr>
            </a:lvl1pPr>
          </a:lstStyle>
          <a:p>
            <a:r>
              <a:rPr lang="sv-SE" dirty="0"/>
              <a:t> </a:t>
            </a:r>
          </a:p>
        </p:txBody>
      </p:sp>
      <p:sp>
        <p:nvSpPr>
          <p:cNvPr id="9" name="sidhuvud_h_n"/>
          <p:cNvSpPr>
            <a:spLocks noGrp="1" noChangeArrowheads="1"/>
          </p:cNvSpPr>
          <p:nvPr>
            <p:ph type="dt" sz="quarter" idx="1"/>
          </p:nvPr>
        </p:nvSpPr>
        <p:spPr bwMode="auto">
          <a:xfrm>
            <a:off x="4984963" y="1"/>
            <a:ext cx="1812713"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New Roman" charset="0"/>
              </a:defRPr>
            </a:lvl1pPr>
          </a:lstStyle>
          <a:p>
            <a:r>
              <a:rPr lang="sv-SE" dirty="0"/>
              <a:t>2025-01-28</a:t>
            </a:r>
          </a:p>
        </p:txBody>
      </p:sp>
    </p:spTree>
    <p:extLst>
      <p:ext uri="{BB962C8B-B14F-4D97-AF65-F5344CB8AC3E}">
        <p14:creationId xmlns:p14="http://schemas.microsoft.com/office/powerpoint/2010/main" val="17507437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100" kern="1200">
        <a:solidFill>
          <a:schemeClr val="tx1"/>
        </a:solidFill>
        <a:latin typeface="Times New Roman" charset="0"/>
        <a:ea typeface="+mn-ea"/>
        <a:cs typeface="+mn-cs"/>
      </a:defRPr>
    </a:lvl1pPr>
    <a:lvl2pPr marL="405216" algn="l" rtl="0" eaLnBrk="0" fontAlgn="base" hangingPunct="0">
      <a:spcBef>
        <a:spcPct val="30000"/>
      </a:spcBef>
      <a:spcAft>
        <a:spcPct val="0"/>
      </a:spcAft>
      <a:defRPr sz="1100" kern="1200">
        <a:solidFill>
          <a:schemeClr val="tx1"/>
        </a:solidFill>
        <a:latin typeface="Times New Roman" charset="0"/>
        <a:ea typeface="+mn-ea"/>
        <a:cs typeface="+mn-cs"/>
      </a:defRPr>
    </a:lvl2pPr>
    <a:lvl3pPr marL="810433" algn="l" rtl="0" eaLnBrk="0" fontAlgn="base" hangingPunct="0">
      <a:spcBef>
        <a:spcPct val="30000"/>
      </a:spcBef>
      <a:spcAft>
        <a:spcPct val="0"/>
      </a:spcAft>
      <a:defRPr sz="1100" kern="1200">
        <a:solidFill>
          <a:schemeClr val="tx1"/>
        </a:solidFill>
        <a:latin typeface="Times New Roman" charset="0"/>
        <a:ea typeface="+mn-ea"/>
        <a:cs typeface="+mn-cs"/>
      </a:defRPr>
    </a:lvl3pPr>
    <a:lvl4pPr marL="1215649" algn="l" rtl="0" eaLnBrk="0" fontAlgn="base" hangingPunct="0">
      <a:spcBef>
        <a:spcPct val="30000"/>
      </a:spcBef>
      <a:spcAft>
        <a:spcPct val="0"/>
      </a:spcAft>
      <a:defRPr sz="1100" kern="1200">
        <a:solidFill>
          <a:schemeClr val="tx1"/>
        </a:solidFill>
        <a:latin typeface="Times New Roman" charset="0"/>
        <a:ea typeface="+mn-ea"/>
        <a:cs typeface="+mn-cs"/>
      </a:defRPr>
    </a:lvl4pPr>
    <a:lvl5pPr marL="1620865" algn="l" rtl="0" eaLnBrk="0" fontAlgn="base" hangingPunct="0">
      <a:spcBef>
        <a:spcPct val="30000"/>
      </a:spcBef>
      <a:spcAft>
        <a:spcPct val="0"/>
      </a:spcAft>
      <a:defRPr sz="1100" kern="1200">
        <a:solidFill>
          <a:schemeClr val="tx1"/>
        </a:solidFill>
        <a:latin typeface="Times New Roman" charset="0"/>
        <a:ea typeface="+mn-ea"/>
        <a:cs typeface="+mn-cs"/>
      </a:defRPr>
    </a:lvl5pPr>
    <a:lvl6pPr marL="2026082" algn="l" defTabSz="810433" rtl="0" eaLnBrk="1" latinLnBrk="0" hangingPunct="1">
      <a:defRPr sz="1100" kern="1200">
        <a:solidFill>
          <a:schemeClr val="tx1"/>
        </a:solidFill>
        <a:latin typeface="+mn-lt"/>
        <a:ea typeface="+mn-ea"/>
        <a:cs typeface="+mn-cs"/>
      </a:defRPr>
    </a:lvl6pPr>
    <a:lvl7pPr marL="2431298" algn="l" defTabSz="810433" rtl="0" eaLnBrk="1" latinLnBrk="0" hangingPunct="1">
      <a:defRPr sz="1100" kern="1200">
        <a:solidFill>
          <a:schemeClr val="tx1"/>
        </a:solidFill>
        <a:latin typeface="+mn-lt"/>
        <a:ea typeface="+mn-ea"/>
        <a:cs typeface="+mn-cs"/>
      </a:defRPr>
    </a:lvl7pPr>
    <a:lvl8pPr marL="2836515" algn="l" defTabSz="810433" rtl="0" eaLnBrk="1" latinLnBrk="0" hangingPunct="1">
      <a:defRPr sz="1100" kern="1200">
        <a:solidFill>
          <a:schemeClr val="tx1"/>
        </a:solidFill>
        <a:latin typeface="+mn-lt"/>
        <a:ea typeface="+mn-ea"/>
        <a:cs typeface="+mn-cs"/>
      </a:defRPr>
    </a:lvl8pPr>
    <a:lvl9pPr marL="3241731" algn="l" defTabSz="810433" rtl="0" eaLnBrk="1" latinLnBrk="0" hangingPunct="1">
      <a:defRPr sz="1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Tree>
    <p:extLst>
      <p:ext uri="{BB962C8B-B14F-4D97-AF65-F5344CB8AC3E}">
        <p14:creationId xmlns:p14="http://schemas.microsoft.com/office/powerpoint/2010/main" val="39933389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sp>
        <p:nvSpPr>
          <p:cNvPr id="27656" name="Rectangle 1032"/>
          <p:cNvSpPr>
            <a:spLocks noChangeArrowheads="1"/>
          </p:cNvSpPr>
          <p:nvPr/>
        </p:nvSpPr>
        <p:spPr bwMode="auto">
          <a:xfrm>
            <a:off x="8619393" y="5217584"/>
            <a:ext cx="375138" cy="248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0200" tIns="39396" rIns="80200" bIns="39396">
            <a:spAutoFit/>
          </a:bodyPr>
          <a:lstStyle/>
          <a:p>
            <a:pPr>
              <a:spcBef>
                <a:spcPct val="50000"/>
              </a:spcBef>
            </a:pPr>
            <a:fld id="{6077BA2F-4F97-47ED-BC04-84ECAD999CBA}" type="slidenum">
              <a:rPr lang="sv-SE" sz="1100">
                <a:solidFill>
                  <a:schemeClr val="bg1"/>
                </a:solidFill>
              </a:rPr>
              <a:pPr>
                <a:spcBef>
                  <a:spcPct val="50000"/>
                </a:spcBef>
              </a:pPr>
              <a:t>‹#›</a:t>
            </a:fld>
            <a:endParaRPr lang="sv-SE" sz="1100"/>
          </a:p>
        </p:txBody>
      </p:sp>
      <p:pic>
        <p:nvPicPr>
          <p:cNvPr id="4" name="Bildobjekt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85891" y="190800"/>
            <a:ext cx="763731" cy="1072800"/>
          </a:xfrm>
          <a:prstGeom prst="rect">
            <a:avLst/>
          </a:prstGeom>
        </p:spPr>
      </p:pic>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mall för rubrikformat</a:t>
            </a:r>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Languagetext_Bildbakgrund"/>
          <p:cNvSpPr txBox="1">
            <a:spLocks noChangeArrowheads="1"/>
          </p:cNvSpPr>
          <p:nvPr userDrawn="1"/>
        </p:nvSpPr>
        <p:spPr bwMode="auto">
          <a:xfrm>
            <a:off x="2851200" y="5382000"/>
            <a:ext cx="5625969" cy="192000"/>
          </a:xfrm>
          <a:prstGeom prst="rect">
            <a:avLst/>
          </a:prstGeom>
          <a:noFill/>
          <a:ln w="12700">
            <a:noFill/>
            <a:miter lim="800000"/>
            <a:headEnd/>
            <a:tailEnd/>
          </a:ln>
          <a:effectLst/>
        </p:spPr>
        <p:txBody>
          <a:bodyPr lIns="0" tIns="41479" rIns="79767" bIns="0"/>
          <a:lstStyle/>
          <a:p>
            <a:pPr algn="r"/>
            <a:endParaRPr lang="sv-SE" sz="1200" dirty="0">
              <a:solidFill>
                <a:srgbClr val="003B79"/>
              </a:solidFill>
              <a:latin typeface="Times New Roman" pitchFamily="18" charset="0"/>
              <a:cs typeface="Times New Roman" pitchFamily="18" charset="0"/>
            </a:endParaRPr>
          </a:p>
        </p:txBody>
      </p:sp>
    </p:spTree>
    <p:extLst>
      <p:ext uri="{BB962C8B-B14F-4D97-AF65-F5344CB8AC3E}">
        <p14:creationId xmlns:p14="http://schemas.microsoft.com/office/powerpoint/2010/main" val="1705234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it bakgrund polislogotyp">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144D7F30-A8E5-428C-AA21-119FF4DB5826}"/>
              </a:ext>
            </a:extLst>
          </p:cNvPr>
          <p:cNvSpPr/>
          <p:nvPr userDrawn="1"/>
        </p:nvSpPr>
        <p:spPr bwMode="auto">
          <a:xfrm>
            <a:off x="-18000" y="-18000"/>
            <a:ext cx="9180000" cy="5733000"/>
          </a:xfrm>
          <a:prstGeom prst="rect">
            <a:avLst/>
          </a:prstGeom>
          <a:solidFill>
            <a:schemeClr val="bg1"/>
          </a:solidFill>
          <a:ln w="12699"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a:ln>
                <a:noFill/>
              </a:ln>
              <a:solidFill>
                <a:schemeClr val="tx1"/>
              </a:solidFill>
              <a:effectLst/>
              <a:latin typeface="Arial" charset="0"/>
            </a:endParaRPr>
          </a:p>
        </p:txBody>
      </p:sp>
      <p:pic>
        <p:nvPicPr>
          <p:cNvPr id="6" name="Bildobjekt 5">
            <a:extLst>
              <a:ext uri="{FF2B5EF4-FFF2-40B4-BE49-F238E27FC236}">
                <a16:creationId xmlns:a16="http://schemas.microsoft.com/office/drawing/2014/main" id="{0AB316FA-E845-4AEF-BB27-91A57BBF7C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44408" y="265212"/>
            <a:ext cx="512570" cy="720000"/>
          </a:xfrm>
          <a:prstGeom prst="rect">
            <a:avLst/>
          </a:prstGeom>
        </p:spPr>
      </p:pic>
      <p:sp>
        <p:nvSpPr>
          <p:cNvPr id="5" name="Rectangle 8">
            <a:extLst>
              <a:ext uri="{FF2B5EF4-FFF2-40B4-BE49-F238E27FC236}">
                <a16:creationId xmlns:a16="http://schemas.microsoft.com/office/drawing/2014/main" id="{E1F2C01A-202A-4F0C-B25C-897896A6D32A}"/>
              </a:ext>
            </a:extLst>
          </p:cNvPr>
          <p:cNvSpPr>
            <a:spLocks noChangeArrowheads="1"/>
          </p:cNvSpPr>
          <p:nvPr userDrawn="1"/>
        </p:nvSpPr>
        <p:spPr bwMode="auto">
          <a:xfrm>
            <a:off x="8478000" y="5217584"/>
            <a:ext cx="446400" cy="248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0200" tIns="39396" rIns="80200" bIns="39396">
            <a:spAutoFit/>
          </a:bodyPr>
          <a:lstStyle/>
          <a:p>
            <a:pPr algn="r">
              <a:spcBef>
                <a:spcPct val="50000"/>
              </a:spcBef>
            </a:pPr>
            <a:fld id="{FE9CE125-4B7D-4DAD-AFDF-FC7D0B70E349}" type="slidenum">
              <a:rPr lang="sv-SE" sz="1100"/>
              <a:pPr algn="r">
                <a:spcBef>
                  <a:spcPct val="50000"/>
                </a:spcBef>
              </a:pPr>
              <a:t>‹#›</a:t>
            </a:fld>
            <a:endParaRPr lang="sv-SE" sz="1100" dirty="0"/>
          </a:p>
        </p:txBody>
      </p:sp>
    </p:spTree>
    <p:extLst>
      <p:ext uri="{BB962C8B-B14F-4D97-AF65-F5344CB8AC3E}">
        <p14:creationId xmlns:p14="http://schemas.microsoft.com/office/powerpoint/2010/main" val="6022621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435" y="3672417"/>
            <a:ext cx="7772400" cy="1135063"/>
          </a:xfrm>
        </p:spPr>
        <p:txBody>
          <a:bodyPr anchor="t"/>
          <a:lstStyle>
            <a:lvl1pPr algn="l">
              <a:defRPr sz="3500" b="1" cap="all"/>
            </a:lvl1pPr>
          </a:lstStyle>
          <a:p>
            <a:r>
              <a:rPr lang="sv-SE"/>
              <a:t>Klicka här för att ändra mall för rubrikformat</a:t>
            </a:r>
            <a:endParaRPr lang="sv-SE" dirty="0"/>
          </a:p>
        </p:txBody>
      </p:sp>
      <p:sp>
        <p:nvSpPr>
          <p:cNvPr id="3" name="Platshållare för text 2"/>
          <p:cNvSpPr>
            <a:spLocks noGrp="1"/>
          </p:cNvSpPr>
          <p:nvPr>
            <p:ph type="body" idx="1"/>
          </p:nvPr>
        </p:nvSpPr>
        <p:spPr>
          <a:xfrm>
            <a:off x="722435" y="2422261"/>
            <a:ext cx="7772400" cy="1250156"/>
          </a:xfrm>
        </p:spPr>
        <p:txBody>
          <a:bodyPr anchor="b"/>
          <a:lstStyle>
            <a:lvl1pPr marL="0" indent="0">
              <a:buNone/>
              <a:defRPr sz="1800"/>
            </a:lvl1pPr>
            <a:lvl2pPr marL="405216" indent="0">
              <a:buNone/>
              <a:defRPr sz="1600"/>
            </a:lvl2pPr>
            <a:lvl3pPr marL="810433" indent="0">
              <a:buNone/>
              <a:defRPr sz="1400"/>
            </a:lvl3pPr>
            <a:lvl4pPr marL="1215649" indent="0">
              <a:buNone/>
              <a:defRPr sz="1200"/>
            </a:lvl4pPr>
            <a:lvl5pPr marL="1620865" indent="0">
              <a:buNone/>
              <a:defRPr sz="1200"/>
            </a:lvl5pPr>
            <a:lvl6pPr marL="2026082" indent="0">
              <a:buNone/>
              <a:defRPr sz="1200"/>
            </a:lvl6pPr>
            <a:lvl7pPr marL="2431298" indent="0">
              <a:buNone/>
              <a:defRPr sz="1200"/>
            </a:lvl7pPr>
            <a:lvl8pPr marL="2836515" indent="0">
              <a:buNone/>
              <a:defRPr sz="1200"/>
            </a:lvl8pPr>
            <a:lvl9pPr marL="3241731" indent="0">
              <a:buNone/>
              <a:defRPr sz="1200"/>
            </a:lvl9pPr>
          </a:lstStyle>
          <a:p>
            <a:pPr lvl="0"/>
            <a:r>
              <a:rPr lang="sv-SE"/>
              <a:t>Redigera format för bakgrundstext</a:t>
            </a:r>
          </a:p>
        </p:txBody>
      </p:sp>
    </p:spTree>
    <p:extLst>
      <p:ext uri="{BB962C8B-B14F-4D97-AF65-F5344CB8AC3E}">
        <p14:creationId xmlns:p14="http://schemas.microsoft.com/office/powerpoint/2010/main" val="2712978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mall för rubrikformat</a:t>
            </a:r>
          </a:p>
        </p:txBody>
      </p:sp>
      <p:sp>
        <p:nvSpPr>
          <p:cNvPr id="3" name="Platshållare för innehåll 2"/>
          <p:cNvSpPr>
            <a:spLocks noGrp="1"/>
          </p:cNvSpPr>
          <p:nvPr>
            <p:ph sz="half" idx="1"/>
          </p:nvPr>
        </p:nvSpPr>
        <p:spPr>
          <a:xfrm>
            <a:off x="703385" y="1345332"/>
            <a:ext cx="3748454" cy="3544168"/>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592515" y="1345332"/>
            <a:ext cx="3799743" cy="3544168"/>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4078524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457200" y="228865"/>
            <a:ext cx="8229600" cy="952500"/>
          </a:xfrm>
        </p:spPr>
        <p:txBody>
          <a:bodyPr/>
          <a:lstStyle>
            <a:lvl1pPr>
              <a:defRPr/>
            </a:lvl1pPr>
          </a:lstStyle>
          <a:p>
            <a:r>
              <a:rPr lang="sv-SE"/>
              <a:t>Klicka här för att ändra mall för rubrikformat</a:t>
            </a:r>
          </a:p>
        </p:txBody>
      </p:sp>
      <p:sp>
        <p:nvSpPr>
          <p:cNvPr id="3" name="Platshållare för text 2"/>
          <p:cNvSpPr>
            <a:spLocks noGrp="1"/>
          </p:cNvSpPr>
          <p:nvPr>
            <p:ph type="body" idx="1"/>
          </p:nvPr>
        </p:nvSpPr>
        <p:spPr>
          <a:xfrm>
            <a:off x="457200" y="1279261"/>
            <a:ext cx="4040066" cy="533135"/>
          </a:xfrm>
        </p:spPr>
        <p:txBody>
          <a:bodyPr anchor="b"/>
          <a:lstStyle>
            <a:lvl1pPr marL="0" indent="0">
              <a:buNone/>
              <a:defRPr sz="2100" b="1"/>
            </a:lvl1pPr>
            <a:lvl2pPr marL="405216" indent="0">
              <a:buNone/>
              <a:defRPr sz="1800" b="1"/>
            </a:lvl2pPr>
            <a:lvl3pPr marL="810433" indent="0">
              <a:buNone/>
              <a:defRPr sz="1600" b="1"/>
            </a:lvl3pPr>
            <a:lvl4pPr marL="1215649" indent="0">
              <a:buNone/>
              <a:defRPr sz="1400" b="1"/>
            </a:lvl4pPr>
            <a:lvl5pPr marL="1620865" indent="0">
              <a:buNone/>
              <a:defRPr sz="1400" b="1"/>
            </a:lvl5pPr>
            <a:lvl6pPr marL="2026082" indent="0">
              <a:buNone/>
              <a:defRPr sz="1400" b="1"/>
            </a:lvl6pPr>
            <a:lvl7pPr marL="2431298" indent="0">
              <a:buNone/>
              <a:defRPr sz="1400" b="1"/>
            </a:lvl7pPr>
            <a:lvl8pPr marL="2836515" indent="0">
              <a:buNone/>
              <a:defRPr sz="1400" b="1"/>
            </a:lvl8pPr>
            <a:lvl9pPr marL="3241731" indent="0">
              <a:buNone/>
              <a:defRPr sz="1400" b="1"/>
            </a:lvl9pPr>
          </a:lstStyle>
          <a:p>
            <a:pPr lvl="0"/>
            <a:r>
              <a:rPr lang="sv-SE"/>
              <a:t>Redigera format för bakgrundstext</a:t>
            </a:r>
          </a:p>
        </p:txBody>
      </p:sp>
      <p:sp>
        <p:nvSpPr>
          <p:cNvPr id="4" name="Platshållare för innehåll 3"/>
          <p:cNvSpPr>
            <a:spLocks noGrp="1"/>
          </p:cNvSpPr>
          <p:nvPr>
            <p:ph sz="half" idx="2"/>
          </p:nvPr>
        </p:nvSpPr>
        <p:spPr>
          <a:xfrm>
            <a:off x="457200" y="1812396"/>
            <a:ext cx="4040066" cy="329274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45270" y="1279261"/>
            <a:ext cx="4041531" cy="533135"/>
          </a:xfrm>
        </p:spPr>
        <p:txBody>
          <a:bodyPr anchor="b"/>
          <a:lstStyle>
            <a:lvl1pPr marL="0" indent="0">
              <a:buNone/>
              <a:defRPr sz="2100" b="1"/>
            </a:lvl1pPr>
            <a:lvl2pPr marL="405216" indent="0">
              <a:buNone/>
              <a:defRPr sz="1800" b="1"/>
            </a:lvl2pPr>
            <a:lvl3pPr marL="810433" indent="0">
              <a:buNone/>
              <a:defRPr sz="1600" b="1"/>
            </a:lvl3pPr>
            <a:lvl4pPr marL="1215649" indent="0">
              <a:buNone/>
              <a:defRPr sz="1400" b="1"/>
            </a:lvl4pPr>
            <a:lvl5pPr marL="1620865" indent="0">
              <a:buNone/>
              <a:defRPr sz="1400" b="1"/>
            </a:lvl5pPr>
            <a:lvl6pPr marL="2026082" indent="0">
              <a:buNone/>
              <a:defRPr sz="1400" b="1"/>
            </a:lvl6pPr>
            <a:lvl7pPr marL="2431298" indent="0">
              <a:buNone/>
              <a:defRPr sz="1400" b="1"/>
            </a:lvl7pPr>
            <a:lvl8pPr marL="2836515" indent="0">
              <a:buNone/>
              <a:defRPr sz="1400" b="1"/>
            </a:lvl8pPr>
            <a:lvl9pPr marL="3241731" indent="0">
              <a:buNone/>
              <a:defRPr sz="1400" b="1"/>
            </a:lvl9pPr>
          </a:lstStyle>
          <a:p>
            <a:pPr lvl="0"/>
            <a:r>
              <a:rPr lang="sv-SE"/>
              <a:t>Redigera format för bakgrundstext</a:t>
            </a:r>
          </a:p>
        </p:txBody>
      </p:sp>
      <p:sp>
        <p:nvSpPr>
          <p:cNvPr id="6" name="Platshållare för innehåll 5"/>
          <p:cNvSpPr>
            <a:spLocks noGrp="1"/>
          </p:cNvSpPr>
          <p:nvPr>
            <p:ph sz="quarter" idx="4"/>
          </p:nvPr>
        </p:nvSpPr>
        <p:spPr>
          <a:xfrm>
            <a:off x="4645270" y="1812396"/>
            <a:ext cx="4041531" cy="329274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273094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mall för rubrikformat</a:t>
            </a:r>
          </a:p>
        </p:txBody>
      </p:sp>
    </p:spTree>
    <p:extLst>
      <p:ext uri="{BB962C8B-B14F-4D97-AF65-F5344CB8AC3E}">
        <p14:creationId xmlns:p14="http://schemas.microsoft.com/office/powerpoint/2010/main" val="3555591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4221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27542"/>
            <a:ext cx="3008435" cy="968375"/>
          </a:xfrm>
        </p:spPr>
        <p:txBody>
          <a:bodyPr anchor="b"/>
          <a:lstStyle>
            <a:lvl1pPr algn="l">
              <a:defRPr sz="1800" b="1"/>
            </a:lvl1pPr>
          </a:lstStyle>
          <a:p>
            <a:r>
              <a:rPr lang="sv-SE"/>
              <a:t>Klicka här för att ändra mall för rubrikformat</a:t>
            </a:r>
          </a:p>
        </p:txBody>
      </p:sp>
      <p:sp>
        <p:nvSpPr>
          <p:cNvPr id="3" name="Platshållare för innehåll 2"/>
          <p:cNvSpPr>
            <a:spLocks noGrp="1"/>
          </p:cNvSpPr>
          <p:nvPr>
            <p:ph idx="1"/>
          </p:nvPr>
        </p:nvSpPr>
        <p:spPr>
          <a:xfrm>
            <a:off x="3575538" y="227542"/>
            <a:ext cx="5111262" cy="4718190"/>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457200" y="1195917"/>
            <a:ext cx="3008435" cy="3533791"/>
          </a:xfrm>
        </p:spPr>
        <p:txBody>
          <a:bodyPr/>
          <a:lstStyle>
            <a:lvl1pPr marL="0" indent="0">
              <a:buNone/>
              <a:defRPr sz="1200"/>
            </a:lvl1pPr>
            <a:lvl2pPr marL="405216" indent="0">
              <a:buNone/>
              <a:defRPr sz="1100"/>
            </a:lvl2pPr>
            <a:lvl3pPr marL="810433" indent="0">
              <a:buNone/>
              <a:defRPr sz="900"/>
            </a:lvl3pPr>
            <a:lvl4pPr marL="1215649" indent="0">
              <a:buNone/>
              <a:defRPr sz="800"/>
            </a:lvl4pPr>
            <a:lvl5pPr marL="1620865" indent="0">
              <a:buNone/>
              <a:defRPr sz="800"/>
            </a:lvl5pPr>
            <a:lvl6pPr marL="2026082" indent="0">
              <a:buNone/>
              <a:defRPr sz="800"/>
            </a:lvl6pPr>
            <a:lvl7pPr marL="2431298" indent="0">
              <a:buNone/>
              <a:defRPr sz="800"/>
            </a:lvl7pPr>
            <a:lvl8pPr marL="2836515" indent="0">
              <a:buNone/>
              <a:defRPr sz="800"/>
            </a:lvl8pPr>
            <a:lvl9pPr marL="3241731" indent="0">
              <a:buNone/>
              <a:defRPr sz="800"/>
            </a:lvl9pPr>
          </a:lstStyle>
          <a:p>
            <a:pPr lvl="0"/>
            <a:r>
              <a:rPr lang="sv-SE"/>
              <a:t>Redigera format för bakgrundstext</a:t>
            </a:r>
          </a:p>
        </p:txBody>
      </p:sp>
    </p:spTree>
    <p:extLst>
      <p:ext uri="{BB962C8B-B14F-4D97-AF65-F5344CB8AC3E}">
        <p14:creationId xmlns:p14="http://schemas.microsoft.com/office/powerpoint/2010/main" val="35217227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166" y="4000500"/>
            <a:ext cx="5486400" cy="472282"/>
          </a:xfrm>
        </p:spPr>
        <p:txBody>
          <a:bodyPr anchor="b"/>
          <a:lstStyle>
            <a:lvl1pPr algn="l">
              <a:defRPr sz="1800" b="1"/>
            </a:lvl1pPr>
          </a:lstStyle>
          <a:p>
            <a:r>
              <a:rPr lang="sv-SE"/>
              <a:t>Klicka här för att ändra mall för rubrikformat</a:t>
            </a:r>
            <a:endParaRPr lang="sv-SE" dirty="0"/>
          </a:p>
        </p:txBody>
      </p:sp>
      <p:sp>
        <p:nvSpPr>
          <p:cNvPr id="3" name="Platshållare för bild 2"/>
          <p:cNvSpPr>
            <a:spLocks noGrp="1"/>
          </p:cNvSpPr>
          <p:nvPr>
            <p:ph type="pic" idx="1"/>
          </p:nvPr>
        </p:nvSpPr>
        <p:spPr>
          <a:xfrm>
            <a:off x="1792166" y="510646"/>
            <a:ext cx="5486400" cy="3429000"/>
          </a:xfrm>
        </p:spPr>
        <p:txBody>
          <a:bodyPr/>
          <a:lstStyle>
            <a:lvl1pPr marL="0" indent="0">
              <a:buNone/>
              <a:defRPr sz="2800"/>
            </a:lvl1pPr>
            <a:lvl2pPr marL="405216" indent="0">
              <a:buNone/>
              <a:defRPr sz="2500"/>
            </a:lvl2pPr>
            <a:lvl3pPr marL="810433" indent="0">
              <a:buNone/>
              <a:defRPr sz="2100"/>
            </a:lvl3pPr>
            <a:lvl4pPr marL="1215649" indent="0">
              <a:buNone/>
              <a:defRPr sz="1800"/>
            </a:lvl4pPr>
            <a:lvl5pPr marL="1620865" indent="0">
              <a:buNone/>
              <a:defRPr sz="1800"/>
            </a:lvl5pPr>
            <a:lvl6pPr marL="2026082" indent="0">
              <a:buNone/>
              <a:defRPr sz="1800"/>
            </a:lvl6pPr>
            <a:lvl7pPr marL="2431298" indent="0">
              <a:buNone/>
              <a:defRPr sz="1800"/>
            </a:lvl7pPr>
            <a:lvl8pPr marL="2836515" indent="0">
              <a:buNone/>
              <a:defRPr sz="1800"/>
            </a:lvl8pPr>
            <a:lvl9pPr marL="3241731" indent="0">
              <a:buNone/>
              <a:defRPr sz="1800"/>
            </a:lvl9pPr>
          </a:lstStyle>
          <a:p>
            <a:r>
              <a:rPr lang="sv-SE"/>
              <a:t>Klicka på ikonen för att lägga till en bild</a:t>
            </a:r>
          </a:p>
        </p:txBody>
      </p:sp>
      <p:sp>
        <p:nvSpPr>
          <p:cNvPr id="4" name="Platshållare för text 3"/>
          <p:cNvSpPr>
            <a:spLocks noGrp="1"/>
          </p:cNvSpPr>
          <p:nvPr>
            <p:ph type="body" sz="half" idx="2"/>
          </p:nvPr>
        </p:nvSpPr>
        <p:spPr>
          <a:xfrm>
            <a:off x="1792166" y="4472782"/>
            <a:ext cx="5486400" cy="544958"/>
          </a:xfrm>
        </p:spPr>
        <p:txBody>
          <a:bodyPr/>
          <a:lstStyle>
            <a:lvl1pPr marL="0" indent="0">
              <a:buNone/>
              <a:defRPr sz="1200"/>
            </a:lvl1pPr>
            <a:lvl2pPr marL="405216" indent="0">
              <a:buNone/>
              <a:defRPr sz="1100"/>
            </a:lvl2pPr>
            <a:lvl3pPr marL="810433" indent="0">
              <a:buNone/>
              <a:defRPr sz="900"/>
            </a:lvl3pPr>
            <a:lvl4pPr marL="1215649" indent="0">
              <a:buNone/>
              <a:defRPr sz="800"/>
            </a:lvl4pPr>
            <a:lvl5pPr marL="1620865" indent="0">
              <a:buNone/>
              <a:defRPr sz="800"/>
            </a:lvl5pPr>
            <a:lvl6pPr marL="2026082" indent="0">
              <a:buNone/>
              <a:defRPr sz="800"/>
            </a:lvl6pPr>
            <a:lvl7pPr marL="2431298" indent="0">
              <a:buNone/>
              <a:defRPr sz="800"/>
            </a:lvl7pPr>
            <a:lvl8pPr marL="2836515" indent="0">
              <a:buNone/>
              <a:defRPr sz="800"/>
            </a:lvl8pPr>
            <a:lvl9pPr marL="3241731" indent="0">
              <a:buNone/>
              <a:defRPr sz="800"/>
            </a:lvl9pPr>
          </a:lstStyle>
          <a:p>
            <a:pPr lvl="0"/>
            <a:r>
              <a:rPr lang="sv-SE"/>
              <a:t>Redigera format för bakgrundstext</a:t>
            </a:r>
          </a:p>
        </p:txBody>
      </p:sp>
    </p:spTree>
    <p:extLst>
      <p:ext uri="{BB962C8B-B14F-4D97-AF65-F5344CB8AC3E}">
        <p14:creationId xmlns:p14="http://schemas.microsoft.com/office/powerpoint/2010/main" val="4137609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mall för rubrikformat</a:t>
            </a:r>
          </a:p>
        </p:txBody>
      </p:sp>
      <p:sp>
        <p:nvSpPr>
          <p:cNvPr id="3" name="Platshållare för lodrät text 2"/>
          <p:cNvSpPr>
            <a:spLocks noGrp="1"/>
          </p:cNvSpPr>
          <p:nvPr>
            <p:ph type="body" orient="vert" idx="1"/>
          </p:nvPr>
        </p:nvSpPr>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5928659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471139" y="317500"/>
            <a:ext cx="1921120" cy="4572000"/>
          </a:xfrm>
        </p:spPr>
        <p:txBody>
          <a:bodyPr vert="eaVert"/>
          <a:lstStyle/>
          <a:p>
            <a:r>
              <a:rPr lang="sv-SE"/>
              <a:t>Klicka här för att ändra mall för rubrikformat</a:t>
            </a:r>
          </a:p>
        </p:txBody>
      </p:sp>
      <p:sp>
        <p:nvSpPr>
          <p:cNvPr id="3" name="Platshållare för lodrät text 2"/>
          <p:cNvSpPr>
            <a:spLocks noGrp="1"/>
          </p:cNvSpPr>
          <p:nvPr>
            <p:ph type="body" orient="vert" idx="1"/>
          </p:nvPr>
        </p:nvSpPr>
        <p:spPr>
          <a:xfrm>
            <a:off x="703385" y="317500"/>
            <a:ext cx="5627077" cy="4572000"/>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530652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03385" y="317500"/>
            <a:ext cx="7688874" cy="95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3814" tIns="39396" rIns="63814" bIns="39396" numCol="1" anchor="ctr" anchorCtr="0" compatLnSpc="1">
            <a:prstTxWarp prst="textNoShape">
              <a:avLst/>
            </a:prstTxWarp>
          </a:bodyPr>
          <a:lstStyle/>
          <a:p>
            <a:pPr lvl="0"/>
            <a:r>
              <a:rPr lang="sv-SE" dirty="0"/>
              <a:t>Rubrikområde</a:t>
            </a:r>
          </a:p>
        </p:txBody>
      </p:sp>
      <p:sp>
        <p:nvSpPr>
          <p:cNvPr id="1027" name="Rectangle 3"/>
          <p:cNvSpPr>
            <a:spLocks noGrp="1" noChangeArrowheads="1"/>
          </p:cNvSpPr>
          <p:nvPr>
            <p:ph type="body" idx="1"/>
          </p:nvPr>
        </p:nvSpPr>
        <p:spPr bwMode="auto">
          <a:xfrm>
            <a:off x="703385" y="1332177"/>
            <a:ext cx="7687384" cy="3557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0195" tIns="39396" rIns="70195" bIns="39396" numCol="1" anchor="t" anchorCtr="0" compatLnSpc="1">
            <a:prstTxWarp prst="textNoShape">
              <a:avLst/>
            </a:prstTxWarp>
          </a:bodyPr>
          <a:lstStyle/>
          <a:p>
            <a:pPr lvl="0"/>
            <a:r>
              <a:rPr lang="sv-SE" dirty="0"/>
              <a:t>Nivå ett</a:t>
            </a:r>
          </a:p>
          <a:p>
            <a:pPr lvl="1"/>
            <a:r>
              <a:rPr lang="sv-SE" dirty="0"/>
              <a:t>Nivå två</a:t>
            </a:r>
          </a:p>
          <a:p>
            <a:pPr lvl="2"/>
            <a:r>
              <a:rPr lang="sv-SE" dirty="0"/>
              <a:t>Nivå tre</a:t>
            </a:r>
          </a:p>
          <a:p>
            <a:pPr lvl="4"/>
            <a:endParaRPr lang="sv-SE" dirty="0"/>
          </a:p>
        </p:txBody>
      </p:sp>
      <p:sp>
        <p:nvSpPr>
          <p:cNvPr id="1032" name="Rectangle 8"/>
          <p:cNvSpPr>
            <a:spLocks noChangeArrowheads="1"/>
          </p:cNvSpPr>
          <p:nvPr/>
        </p:nvSpPr>
        <p:spPr bwMode="auto">
          <a:xfrm>
            <a:off x="8478000" y="5217584"/>
            <a:ext cx="446400" cy="248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0200" tIns="39396" rIns="80200" bIns="39396">
            <a:spAutoFit/>
          </a:bodyPr>
          <a:lstStyle/>
          <a:p>
            <a:pPr algn="r">
              <a:spcBef>
                <a:spcPct val="50000"/>
              </a:spcBef>
            </a:pPr>
            <a:fld id="{FE9CE125-4B7D-4DAD-AFDF-FC7D0B70E349}" type="slidenum">
              <a:rPr lang="sv-SE" sz="1100"/>
              <a:pPr algn="r">
                <a:spcBef>
                  <a:spcPct val="50000"/>
                </a:spcBef>
              </a:pPr>
              <a:t>‹#›</a:t>
            </a:fld>
            <a:endParaRPr lang="sv-SE" sz="1100" dirty="0"/>
          </a:p>
        </p:txBody>
      </p:sp>
      <p:sp>
        <p:nvSpPr>
          <p:cNvPr id="1038" name="Languagetext_Bildbakgrund"/>
          <p:cNvSpPr txBox="1">
            <a:spLocks noChangeArrowheads="1"/>
          </p:cNvSpPr>
          <p:nvPr/>
        </p:nvSpPr>
        <p:spPr bwMode="auto">
          <a:xfrm>
            <a:off x="2236431" y="5412053"/>
            <a:ext cx="2259692"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r>
              <a:rPr lang="sv-SE" sz="1000" dirty="0"/>
              <a:t> </a:t>
            </a:r>
          </a:p>
        </p:txBody>
      </p:sp>
      <p:sp>
        <p:nvSpPr>
          <p:cNvPr id="1045" name="Blue_line"/>
          <p:cNvSpPr>
            <a:spLocks noChangeShapeType="1"/>
          </p:cNvSpPr>
          <p:nvPr/>
        </p:nvSpPr>
        <p:spPr bwMode="auto">
          <a:xfrm>
            <a:off x="2236431" y="5349875"/>
            <a:ext cx="6154338" cy="0"/>
          </a:xfrm>
          <a:prstGeom prst="line">
            <a:avLst/>
          </a:prstGeom>
          <a:noFill/>
          <a:ln w="57150">
            <a:solidFill>
              <a:srgbClr val="1862A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1043" tIns="40522" rIns="81043" bIns="40522" anchor="ctr"/>
          <a:lstStyle/>
          <a:p>
            <a:endParaRPr lang="sv-SE"/>
          </a:p>
        </p:txBody>
      </p:sp>
      <p:sp>
        <p:nvSpPr>
          <p:cNvPr id="10" name="DateText_Bildbakgrund"/>
          <p:cNvSpPr txBox="1">
            <a:spLocks noChangeArrowheads="1"/>
          </p:cNvSpPr>
          <p:nvPr userDrawn="1"/>
        </p:nvSpPr>
        <p:spPr bwMode="auto">
          <a:xfrm>
            <a:off x="2851200" y="5382000"/>
            <a:ext cx="5625969" cy="23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1479" rIns="79767" bIns="41479">
            <a:spAutoFit/>
          </a:bodyPr>
          <a:lstStyle/>
          <a:p>
            <a:pPr algn="r"/>
            <a:r>
              <a:rPr lang="sv-SE" sz="1000" dirty="0">
                <a:latin typeface="Times New Roman" pitchFamily="18" charset="0"/>
                <a:cs typeface="Times New Roman" pitchFamily="18" charset="0"/>
              </a:rPr>
              <a:t>2025-01-28</a:t>
            </a:r>
          </a:p>
        </p:txBody>
      </p:sp>
      <p:pic>
        <p:nvPicPr>
          <p:cNvPr id="11" name="Bildobjekt 10"/>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212400" y="4845600"/>
            <a:ext cx="1742400" cy="64970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lvl1pPr algn="l" rtl="0" eaLnBrk="1" fontAlgn="base" hangingPunct="1">
        <a:spcBef>
          <a:spcPct val="0"/>
        </a:spcBef>
        <a:spcAft>
          <a:spcPct val="0"/>
        </a:spcAft>
        <a:defRPr sz="2800" b="1">
          <a:solidFill>
            <a:srgbClr val="165A9B"/>
          </a:solidFill>
          <a:latin typeface="+mj-lt"/>
          <a:ea typeface="+mj-ea"/>
          <a:cs typeface="+mj-cs"/>
        </a:defRPr>
      </a:lvl1pPr>
      <a:lvl2pPr algn="l" rtl="0" eaLnBrk="1" fontAlgn="base" hangingPunct="1">
        <a:spcBef>
          <a:spcPct val="0"/>
        </a:spcBef>
        <a:spcAft>
          <a:spcPct val="0"/>
        </a:spcAft>
        <a:defRPr sz="2800" b="1">
          <a:solidFill>
            <a:srgbClr val="1862A8"/>
          </a:solidFill>
          <a:latin typeface="Arial" charset="0"/>
        </a:defRPr>
      </a:lvl2pPr>
      <a:lvl3pPr algn="l" rtl="0" eaLnBrk="1" fontAlgn="base" hangingPunct="1">
        <a:spcBef>
          <a:spcPct val="0"/>
        </a:spcBef>
        <a:spcAft>
          <a:spcPct val="0"/>
        </a:spcAft>
        <a:defRPr sz="2800" b="1">
          <a:solidFill>
            <a:srgbClr val="1862A8"/>
          </a:solidFill>
          <a:latin typeface="Arial" charset="0"/>
        </a:defRPr>
      </a:lvl3pPr>
      <a:lvl4pPr algn="l" rtl="0" eaLnBrk="1" fontAlgn="base" hangingPunct="1">
        <a:spcBef>
          <a:spcPct val="0"/>
        </a:spcBef>
        <a:spcAft>
          <a:spcPct val="0"/>
        </a:spcAft>
        <a:defRPr sz="2800" b="1">
          <a:solidFill>
            <a:srgbClr val="1862A8"/>
          </a:solidFill>
          <a:latin typeface="Arial" charset="0"/>
        </a:defRPr>
      </a:lvl4pPr>
      <a:lvl5pPr algn="l" rtl="0" eaLnBrk="1" fontAlgn="base" hangingPunct="1">
        <a:spcBef>
          <a:spcPct val="0"/>
        </a:spcBef>
        <a:spcAft>
          <a:spcPct val="0"/>
        </a:spcAft>
        <a:defRPr sz="2800" b="1">
          <a:solidFill>
            <a:srgbClr val="1862A8"/>
          </a:solidFill>
          <a:latin typeface="Arial" charset="0"/>
        </a:defRPr>
      </a:lvl5pPr>
      <a:lvl6pPr marL="405216" algn="l" rtl="0" eaLnBrk="1" fontAlgn="base" hangingPunct="1">
        <a:spcBef>
          <a:spcPct val="0"/>
        </a:spcBef>
        <a:spcAft>
          <a:spcPct val="0"/>
        </a:spcAft>
        <a:defRPr sz="2800" b="1">
          <a:solidFill>
            <a:srgbClr val="1862A8"/>
          </a:solidFill>
          <a:latin typeface="Arial" charset="0"/>
        </a:defRPr>
      </a:lvl6pPr>
      <a:lvl7pPr marL="810433" algn="l" rtl="0" eaLnBrk="1" fontAlgn="base" hangingPunct="1">
        <a:spcBef>
          <a:spcPct val="0"/>
        </a:spcBef>
        <a:spcAft>
          <a:spcPct val="0"/>
        </a:spcAft>
        <a:defRPr sz="2800" b="1">
          <a:solidFill>
            <a:srgbClr val="1862A8"/>
          </a:solidFill>
          <a:latin typeface="Arial" charset="0"/>
        </a:defRPr>
      </a:lvl7pPr>
      <a:lvl8pPr marL="1215649" algn="l" rtl="0" eaLnBrk="1" fontAlgn="base" hangingPunct="1">
        <a:spcBef>
          <a:spcPct val="0"/>
        </a:spcBef>
        <a:spcAft>
          <a:spcPct val="0"/>
        </a:spcAft>
        <a:defRPr sz="2800" b="1">
          <a:solidFill>
            <a:srgbClr val="1862A8"/>
          </a:solidFill>
          <a:latin typeface="Arial" charset="0"/>
        </a:defRPr>
      </a:lvl8pPr>
      <a:lvl9pPr marL="1620865" algn="l" rtl="0" eaLnBrk="1" fontAlgn="base" hangingPunct="1">
        <a:spcBef>
          <a:spcPct val="0"/>
        </a:spcBef>
        <a:spcAft>
          <a:spcPct val="0"/>
        </a:spcAft>
        <a:defRPr sz="2800" b="1">
          <a:solidFill>
            <a:srgbClr val="1862A8"/>
          </a:solidFill>
          <a:latin typeface="Arial" charset="0"/>
        </a:defRPr>
      </a:lvl9pPr>
    </p:titleStyle>
    <p:bodyStyle>
      <a:lvl1pPr marL="168840" indent="-168840" algn="l" rtl="0" eaLnBrk="1" fontAlgn="base" hangingPunct="1">
        <a:spcBef>
          <a:spcPct val="20000"/>
        </a:spcBef>
        <a:spcAft>
          <a:spcPct val="0"/>
        </a:spcAft>
        <a:buSzPct val="100000"/>
        <a:buChar char="•"/>
        <a:defRPr sz="2100">
          <a:solidFill>
            <a:schemeClr val="tx1"/>
          </a:solidFill>
          <a:latin typeface="+mn-lt"/>
          <a:ea typeface="+mn-ea"/>
          <a:cs typeface="+mn-cs"/>
        </a:defRPr>
      </a:lvl1pPr>
      <a:lvl2pPr marL="590941" indent="-168840" algn="l" rtl="0" eaLnBrk="1" fontAlgn="base" hangingPunct="1">
        <a:spcBef>
          <a:spcPct val="20000"/>
        </a:spcBef>
        <a:spcAft>
          <a:spcPct val="0"/>
        </a:spcAft>
        <a:buSzPct val="100000"/>
        <a:buChar char="–"/>
        <a:defRPr sz="1800">
          <a:solidFill>
            <a:srgbClr val="4D4D4D"/>
          </a:solidFill>
          <a:latin typeface="+mn-lt"/>
        </a:defRPr>
      </a:lvl2pPr>
      <a:lvl3pPr marL="1046809" indent="-202608" algn="l" rtl="0" eaLnBrk="1" fontAlgn="base" hangingPunct="1">
        <a:spcBef>
          <a:spcPct val="20000"/>
        </a:spcBef>
        <a:spcAft>
          <a:spcPct val="0"/>
        </a:spcAft>
        <a:buSzPct val="100000"/>
        <a:buChar char="•"/>
        <a:defRPr sz="1400">
          <a:solidFill>
            <a:srgbClr val="4D4D4D"/>
          </a:solidFill>
          <a:latin typeface="+mn-lt"/>
        </a:defRPr>
      </a:lvl3pPr>
      <a:lvl4pPr marL="1418257" indent="-202608" algn="l" rtl="0" eaLnBrk="1" fontAlgn="base" hangingPunct="1">
        <a:spcBef>
          <a:spcPct val="20000"/>
        </a:spcBef>
        <a:spcAft>
          <a:spcPct val="0"/>
        </a:spcAft>
        <a:buSzPct val="100000"/>
        <a:buChar char="–"/>
        <a:defRPr sz="1200">
          <a:solidFill>
            <a:schemeClr val="tx1"/>
          </a:solidFill>
          <a:latin typeface="+mn-lt"/>
        </a:defRPr>
      </a:lvl4pPr>
      <a:lvl5pPr marL="1620866" indent="0" algn="l" rtl="0" eaLnBrk="1" fontAlgn="base" hangingPunct="1">
        <a:spcBef>
          <a:spcPct val="20000"/>
        </a:spcBef>
        <a:spcAft>
          <a:spcPct val="0"/>
        </a:spcAft>
        <a:buSzPct val="100000"/>
        <a:buNone/>
        <a:defRPr sz="1200">
          <a:solidFill>
            <a:schemeClr val="tx1"/>
          </a:solidFill>
          <a:latin typeface="+mn-lt"/>
        </a:defRPr>
      </a:lvl5pPr>
      <a:lvl6pPr marL="2228690" indent="-202608" algn="l" rtl="0" eaLnBrk="1" fontAlgn="base" hangingPunct="1">
        <a:spcBef>
          <a:spcPct val="20000"/>
        </a:spcBef>
        <a:spcAft>
          <a:spcPct val="0"/>
        </a:spcAft>
        <a:buSzPct val="100000"/>
        <a:buChar char="»"/>
        <a:defRPr sz="1200">
          <a:solidFill>
            <a:schemeClr val="tx1"/>
          </a:solidFill>
          <a:latin typeface="+mn-lt"/>
        </a:defRPr>
      </a:lvl6pPr>
      <a:lvl7pPr marL="2633906" indent="-202608" algn="l" rtl="0" eaLnBrk="1" fontAlgn="base" hangingPunct="1">
        <a:spcBef>
          <a:spcPct val="20000"/>
        </a:spcBef>
        <a:spcAft>
          <a:spcPct val="0"/>
        </a:spcAft>
        <a:buSzPct val="100000"/>
        <a:buChar char="»"/>
        <a:defRPr sz="1200">
          <a:solidFill>
            <a:schemeClr val="tx1"/>
          </a:solidFill>
          <a:latin typeface="+mn-lt"/>
        </a:defRPr>
      </a:lvl7pPr>
      <a:lvl8pPr marL="3039123" indent="-202608" algn="l" rtl="0" eaLnBrk="1" fontAlgn="base" hangingPunct="1">
        <a:spcBef>
          <a:spcPct val="20000"/>
        </a:spcBef>
        <a:spcAft>
          <a:spcPct val="0"/>
        </a:spcAft>
        <a:buSzPct val="100000"/>
        <a:buChar char="»"/>
        <a:defRPr sz="1200">
          <a:solidFill>
            <a:schemeClr val="tx1"/>
          </a:solidFill>
          <a:latin typeface="+mn-lt"/>
        </a:defRPr>
      </a:lvl8pPr>
      <a:lvl9pPr marL="3444339" indent="-202608" algn="l" rtl="0" eaLnBrk="1" fontAlgn="base" hangingPunct="1">
        <a:spcBef>
          <a:spcPct val="20000"/>
        </a:spcBef>
        <a:spcAft>
          <a:spcPct val="0"/>
        </a:spcAft>
        <a:buSzPct val="100000"/>
        <a:buChar char="»"/>
        <a:defRPr sz="1200">
          <a:solidFill>
            <a:schemeClr val="tx1"/>
          </a:solidFill>
          <a:latin typeface="+mn-lt"/>
        </a:defRPr>
      </a:lvl9pPr>
    </p:bodyStyle>
    <p:otherStyle>
      <a:defPPr>
        <a:defRPr lang="sv-SE"/>
      </a:defPPr>
      <a:lvl1pPr marL="0" algn="l" defTabSz="810433" rtl="0" eaLnBrk="1" latinLnBrk="0" hangingPunct="1">
        <a:defRPr sz="1600" kern="1200">
          <a:solidFill>
            <a:schemeClr val="tx1"/>
          </a:solidFill>
          <a:latin typeface="+mn-lt"/>
          <a:ea typeface="+mn-ea"/>
          <a:cs typeface="+mn-cs"/>
        </a:defRPr>
      </a:lvl1pPr>
      <a:lvl2pPr marL="405216" algn="l" defTabSz="810433" rtl="0" eaLnBrk="1" latinLnBrk="0" hangingPunct="1">
        <a:defRPr sz="1600" kern="1200">
          <a:solidFill>
            <a:schemeClr val="tx1"/>
          </a:solidFill>
          <a:latin typeface="+mn-lt"/>
          <a:ea typeface="+mn-ea"/>
          <a:cs typeface="+mn-cs"/>
        </a:defRPr>
      </a:lvl2pPr>
      <a:lvl3pPr marL="810433" algn="l" defTabSz="810433" rtl="0" eaLnBrk="1" latinLnBrk="0" hangingPunct="1">
        <a:defRPr sz="1600" kern="1200">
          <a:solidFill>
            <a:schemeClr val="tx1"/>
          </a:solidFill>
          <a:latin typeface="+mn-lt"/>
          <a:ea typeface="+mn-ea"/>
          <a:cs typeface="+mn-cs"/>
        </a:defRPr>
      </a:lvl3pPr>
      <a:lvl4pPr marL="1215649" algn="l" defTabSz="810433" rtl="0" eaLnBrk="1" latinLnBrk="0" hangingPunct="1">
        <a:defRPr sz="1600" kern="1200">
          <a:solidFill>
            <a:schemeClr val="tx1"/>
          </a:solidFill>
          <a:latin typeface="+mn-lt"/>
          <a:ea typeface="+mn-ea"/>
          <a:cs typeface="+mn-cs"/>
        </a:defRPr>
      </a:lvl4pPr>
      <a:lvl5pPr marL="1620865" algn="l" defTabSz="810433" rtl="0" eaLnBrk="1" latinLnBrk="0" hangingPunct="1">
        <a:defRPr sz="1600" kern="1200">
          <a:solidFill>
            <a:schemeClr val="tx1"/>
          </a:solidFill>
          <a:latin typeface="+mn-lt"/>
          <a:ea typeface="+mn-ea"/>
          <a:cs typeface="+mn-cs"/>
        </a:defRPr>
      </a:lvl5pPr>
      <a:lvl6pPr marL="2026082" algn="l" defTabSz="810433" rtl="0" eaLnBrk="1" latinLnBrk="0" hangingPunct="1">
        <a:defRPr sz="1600" kern="1200">
          <a:solidFill>
            <a:schemeClr val="tx1"/>
          </a:solidFill>
          <a:latin typeface="+mn-lt"/>
          <a:ea typeface="+mn-ea"/>
          <a:cs typeface="+mn-cs"/>
        </a:defRPr>
      </a:lvl6pPr>
      <a:lvl7pPr marL="2431298" algn="l" defTabSz="810433" rtl="0" eaLnBrk="1" latinLnBrk="0" hangingPunct="1">
        <a:defRPr sz="1600" kern="1200">
          <a:solidFill>
            <a:schemeClr val="tx1"/>
          </a:solidFill>
          <a:latin typeface="+mn-lt"/>
          <a:ea typeface="+mn-ea"/>
          <a:cs typeface="+mn-cs"/>
        </a:defRPr>
      </a:lvl7pPr>
      <a:lvl8pPr marL="2836515" algn="l" defTabSz="810433" rtl="0" eaLnBrk="1" latinLnBrk="0" hangingPunct="1">
        <a:defRPr sz="1600" kern="1200">
          <a:solidFill>
            <a:schemeClr val="tx1"/>
          </a:solidFill>
          <a:latin typeface="+mn-lt"/>
          <a:ea typeface="+mn-ea"/>
          <a:cs typeface="+mn-cs"/>
        </a:defRPr>
      </a:lvl8pPr>
      <a:lvl9pPr marL="3241731" algn="l" defTabSz="810433"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3.xml"/><Relationship Id="rId4" Type="http://schemas.openxmlformats.org/officeDocument/2006/relationships/chart" Target="../charts/char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chart" Target="../charts/chart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10.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chart" Target="../charts/chart11.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chart" Target="../charts/chart12.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chart" Target="../charts/chart13.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chart" Target="../charts/chart14.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chart" Target="../charts/chart15.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chart" Target="../charts/chart16.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8" name="Platshållare för text 1"/>
          <p:cNvSpPr>
            <a:spLocks/>
          </p:cNvSpPr>
          <p:nvPr/>
        </p:nvSpPr>
        <p:spPr bwMode="auto">
          <a:xfrm>
            <a:off x="638031" y="1980000"/>
            <a:ext cx="7174523" cy="425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953" tIns="31907" rIns="15953" bIns="31907"/>
          <a:lstStyle/>
          <a:p>
            <a:pPr defTabSz="405216" eaLnBrk="1" hangingPunct="1">
              <a:lnSpc>
                <a:spcPts val="2216"/>
              </a:lnSpc>
            </a:pPr>
            <a:r>
              <a:rPr lang="sv-SE" sz="1900" dirty="0">
                <a:solidFill>
                  <a:schemeClr val="bg2"/>
                </a:solidFill>
              </a:rPr>
              <a:t>Nationellt bedrägericentrum, NOA</a:t>
            </a:r>
          </a:p>
        </p:txBody>
      </p:sp>
      <p:sp>
        <p:nvSpPr>
          <p:cNvPr id="30729" name="Platshållare för text 1"/>
          <p:cNvSpPr>
            <a:spLocks/>
          </p:cNvSpPr>
          <p:nvPr/>
        </p:nvSpPr>
        <p:spPr bwMode="auto">
          <a:xfrm>
            <a:off x="633046" y="932400"/>
            <a:ext cx="6963508" cy="1060979"/>
          </a:xfrm>
          <a:prstGeom prst="rect">
            <a:avLst/>
          </a:prstGeom>
          <a:noFill/>
          <a:ln>
            <a:noFill/>
          </a:ln>
          <a:extLst>
            <a:ext uri="{909E8E84-426E-40DD-AFC4-6F175D3DCCD1}">
              <a14:hiddenFill xmlns:a14="http://schemas.microsoft.com/office/drawing/2010/main">
                <a:solidFill>
                  <a:srgbClr val="1862A8"/>
                </a:solidFill>
              </a14:hiddenFill>
            </a:ext>
            <a:ext uri="{91240B29-F687-4F45-9708-019B960494DF}">
              <a14:hiddenLine xmlns:a14="http://schemas.microsoft.com/office/drawing/2010/main" w="9525">
                <a:solidFill>
                  <a:srgbClr val="1862A8"/>
                </a:solidFill>
                <a:miter lim="800000"/>
                <a:headEnd/>
                <a:tailEnd/>
              </a14:hiddenLine>
            </a:ext>
          </a:extLst>
        </p:spPr>
        <p:txBody>
          <a:bodyPr lIns="15953" tIns="31907" rIns="15953" bIns="31907" anchor="b"/>
          <a:lstStyle/>
          <a:p>
            <a:pPr defTabSz="405216" eaLnBrk="1" hangingPunct="1">
              <a:lnSpc>
                <a:spcPts val="3102"/>
              </a:lnSpc>
            </a:pPr>
            <a:r>
              <a:rPr lang="sv-SE" sz="3000" b="1" dirty="0">
                <a:solidFill>
                  <a:srgbClr val="165A9B"/>
                </a:solidFill>
              </a:rPr>
              <a:t>Lägesbild december 2024</a:t>
            </a:r>
          </a:p>
          <a:p>
            <a:pPr defTabSz="405216" eaLnBrk="1" hangingPunct="1">
              <a:lnSpc>
                <a:spcPts val="3102"/>
              </a:lnSpc>
            </a:pPr>
            <a:r>
              <a:rPr lang="sv-SE" sz="3000" b="1" dirty="0">
                <a:solidFill>
                  <a:srgbClr val="165A9B"/>
                </a:solidFill>
              </a:rPr>
              <a:t>Årssammanfattning</a:t>
            </a:r>
          </a:p>
        </p:txBody>
      </p:sp>
      <p:sp>
        <p:nvSpPr>
          <p:cNvPr id="30727" name="Blue_line"/>
          <p:cNvSpPr>
            <a:spLocks noChangeShapeType="1"/>
          </p:cNvSpPr>
          <p:nvPr/>
        </p:nvSpPr>
        <p:spPr bwMode="auto">
          <a:xfrm>
            <a:off x="0" y="2862000"/>
            <a:ext cx="9144000" cy="0"/>
          </a:xfrm>
          <a:prstGeom prst="line">
            <a:avLst/>
          </a:prstGeom>
          <a:noFill/>
          <a:ln w="203200">
            <a:solidFill>
              <a:srgbClr val="FFCC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1043" tIns="40522" rIns="81043" bIns="40522" anchor="ctr"/>
          <a:lstStyle/>
          <a:p>
            <a:endParaRPr lang="sv-SE" dirty="0"/>
          </a:p>
        </p:txBody>
      </p:sp>
      <p:pic>
        <p:nvPicPr>
          <p:cNvPr id="3" name="Pol_bild_FS">
            <a:extLst>
              <a:ext uri="{FF2B5EF4-FFF2-40B4-BE49-F238E27FC236}">
                <a16:creationId xmlns:a16="http://schemas.microsoft.com/office/drawing/2014/main" id="{45BF262D-DBF7-477D-BCF1-4ECFB09E37AD}"/>
              </a:ext>
            </a:extLst>
          </p:cNvPr>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0" y="2959100"/>
            <a:ext cx="9144000" cy="2794000"/>
          </a:xfrm>
          <a:prstGeom prst="rect">
            <a:avLst/>
          </a:prstGeom>
        </p:spPr>
      </p:pic>
      <p:sp>
        <p:nvSpPr>
          <p:cNvPr id="2" name="textruta 1">
            <a:extLst>
              <a:ext uri="{FF2B5EF4-FFF2-40B4-BE49-F238E27FC236}">
                <a16:creationId xmlns:a16="http://schemas.microsoft.com/office/drawing/2014/main" id="{148B839C-0D65-4DB0-A742-9C4083BBE915}"/>
              </a:ext>
            </a:extLst>
          </p:cNvPr>
          <p:cNvSpPr txBox="1"/>
          <p:nvPr/>
        </p:nvSpPr>
        <p:spPr>
          <a:xfrm>
            <a:off x="7515720" y="1628643"/>
            <a:ext cx="1520775" cy="784830"/>
          </a:xfrm>
          <a:prstGeom prst="rect">
            <a:avLst/>
          </a:prstGeom>
          <a:noFill/>
        </p:spPr>
        <p:txBody>
          <a:bodyPr wrap="square" rtlCol="0">
            <a:spAutoFit/>
          </a:bodyPr>
          <a:lstStyle/>
          <a:p>
            <a:r>
              <a:rPr lang="sv-SE" sz="1100" b="1" dirty="0">
                <a:solidFill>
                  <a:srgbClr val="C00000"/>
                </a:solidFill>
              </a:rPr>
              <a:t>Informationsklass Öppen</a:t>
            </a:r>
          </a:p>
          <a:p>
            <a:endParaRPr lang="sv-SE" sz="1100" b="1" dirty="0">
              <a:solidFill>
                <a:srgbClr val="C00000"/>
              </a:solidFill>
            </a:endParaRPr>
          </a:p>
          <a:p>
            <a:r>
              <a:rPr lang="sv-SE" sz="1200" b="1" dirty="0">
                <a:solidFill>
                  <a:srgbClr val="C00000"/>
                </a:solidFill>
              </a:rPr>
              <a:t>Får spridas!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Rak koppling 5">
            <a:extLst>
              <a:ext uri="{FF2B5EF4-FFF2-40B4-BE49-F238E27FC236}">
                <a16:creationId xmlns:a16="http://schemas.microsoft.com/office/drawing/2014/main" id="{D3A6E0A8-8FF6-4637-ADA0-C48221BB3732}"/>
              </a:ext>
            </a:extLst>
          </p:cNvPr>
          <p:cNvCxnSpPr>
            <a:cxnSpLocks/>
          </p:cNvCxnSpPr>
          <p:nvPr/>
        </p:nvCxnSpPr>
        <p:spPr bwMode="auto">
          <a:xfrm>
            <a:off x="107504" y="337220"/>
            <a:ext cx="7992888" cy="0"/>
          </a:xfrm>
          <a:prstGeom prst="line">
            <a:avLst/>
          </a:prstGeom>
          <a:ln>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8" name="textruta 7">
            <a:extLst>
              <a:ext uri="{FF2B5EF4-FFF2-40B4-BE49-F238E27FC236}">
                <a16:creationId xmlns:a16="http://schemas.microsoft.com/office/drawing/2014/main" id="{3EA8F083-0031-4C5F-8886-7009C6C2F5A8}"/>
              </a:ext>
            </a:extLst>
          </p:cNvPr>
          <p:cNvSpPr txBox="1"/>
          <p:nvPr/>
        </p:nvSpPr>
        <p:spPr>
          <a:xfrm>
            <a:off x="165219" y="543662"/>
            <a:ext cx="1886501" cy="261610"/>
          </a:xfrm>
          <a:prstGeom prst="rect">
            <a:avLst/>
          </a:prstGeom>
          <a:solidFill>
            <a:schemeClr val="accent1">
              <a:lumMod val="60000"/>
              <a:lumOff val="40000"/>
            </a:schemeClr>
          </a:solidFill>
        </p:spPr>
        <p:txBody>
          <a:bodyPr wrap="square" rtlCol="0">
            <a:spAutoFit/>
          </a:bodyPr>
          <a:lstStyle/>
          <a:p>
            <a:r>
              <a:rPr lang="sv-SE" sz="1100" dirty="0"/>
              <a:t>Förklaringar till lägesbilden </a:t>
            </a:r>
          </a:p>
        </p:txBody>
      </p:sp>
      <p:sp>
        <p:nvSpPr>
          <p:cNvPr id="2" name="textruta 1">
            <a:extLst>
              <a:ext uri="{FF2B5EF4-FFF2-40B4-BE49-F238E27FC236}">
                <a16:creationId xmlns:a16="http://schemas.microsoft.com/office/drawing/2014/main" id="{F84A2F60-6531-40C3-8A0B-459A425A984D}"/>
              </a:ext>
            </a:extLst>
          </p:cNvPr>
          <p:cNvSpPr txBox="1"/>
          <p:nvPr/>
        </p:nvSpPr>
        <p:spPr>
          <a:xfrm>
            <a:off x="73770" y="1531639"/>
            <a:ext cx="8683745" cy="3631763"/>
          </a:xfrm>
          <a:prstGeom prst="rect">
            <a:avLst/>
          </a:prstGeom>
          <a:noFill/>
        </p:spPr>
        <p:txBody>
          <a:bodyPr wrap="square" rtlCol="0">
            <a:spAutoFit/>
          </a:bodyPr>
          <a:lstStyle/>
          <a:p>
            <a:pPr marL="171450" indent="-171450">
              <a:buFont typeface="Wingdings" panose="05000000000000000000" pitchFamily="2" charset="2"/>
              <a:buChar char="q"/>
            </a:pPr>
            <a:r>
              <a:rPr lang="sv-SE" sz="1400" dirty="0">
                <a:latin typeface="Calibri" panose="020F0502020204030204" pitchFamily="34" charset="0"/>
                <a:cs typeface="Calibri" panose="020F0502020204030204" pitchFamily="34" charset="0"/>
              </a:rPr>
              <a:t>Samtliga statistik </a:t>
            </a:r>
            <a:r>
              <a:rPr lang="sv-SE" sz="1400" dirty="0" err="1">
                <a:latin typeface="Calibri" panose="020F0502020204030204" pitchFamily="34" charset="0"/>
                <a:cs typeface="Calibri" panose="020F0502020204030204" pitchFamily="34" charset="0"/>
              </a:rPr>
              <a:t>exkl.vishing</a:t>
            </a:r>
            <a:r>
              <a:rPr lang="sv-SE" sz="1400" dirty="0">
                <a:latin typeface="Calibri" panose="020F0502020204030204" pitchFamily="34" charset="0"/>
                <a:cs typeface="Calibri" panose="020F0502020204030204" pitchFamily="34" charset="0"/>
              </a:rPr>
              <a:t> är hämtad från VUP (verksamhetsuppföljning). </a:t>
            </a:r>
          </a:p>
          <a:p>
            <a:pPr marL="171450" indent="-171450">
              <a:buFont typeface="Wingdings" panose="05000000000000000000" pitchFamily="2" charset="2"/>
              <a:buChar char="q"/>
            </a:pPr>
            <a:endParaRPr lang="sv-SE" sz="1400" dirty="0">
              <a:latin typeface="Calibri" panose="020F0502020204030204" pitchFamily="34" charset="0"/>
              <a:cs typeface="Calibri" panose="020F0502020204030204" pitchFamily="34" charset="0"/>
            </a:endParaRPr>
          </a:p>
          <a:p>
            <a:pPr marL="171450" indent="-171450">
              <a:buFont typeface="Wingdings" panose="05000000000000000000" pitchFamily="2" charset="2"/>
              <a:buChar char="q"/>
            </a:pPr>
            <a:r>
              <a:rPr lang="sv-SE" sz="1400" dirty="0">
                <a:latin typeface="Calibri" panose="020F0502020204030204" pitchFamily="34" charset="0"/>
                <a:cs typeface="Calibri" panose="020F0502020204030204" pitchFamily="34" charset="0"/>
              </a:rPr>
              <a:t>Statistiken är på en aggregerad nivå.</a:t>
            </a:r>
          </a:p>
          <a:p>
            <a:r>
              <a:rPr lang="sv-SE" sz="1400" dirty="0">
                <a:latin typeface="Calibri" panose="020F0502020204030204" pitchFamily="34" charset="0"/>
                <a:cs typeface="Calibri" panose="020F0502020204030204" pitchFamily="34" charset="0"/>
              </a:rPr>
              <a:t> </a:t>
            </a:r>
          </a:p>
          <a:p>
            <a:pPr marL="171450" indent="-171450">
              <a:buFont typeface="Wingdings" panose="05000000000000000000" pitchFamily="2" charset="2"/>
              <a:buChar char="q"/>
            </a:pPr>
            <a:r>
              <a:rPr lang="sv-SE" sz="1400" dirty="0">
                <a:latin typeface="Calibri" panose="020F0502020204030204" pitchFamily="34" charset="0"/>
                <a:cs typeface="Calibri" panose="020F0502020204030204" pitchFamily="34" charset="0"/>
              </a:rPr>
              <a:t>R12 normalvärde = medelvärdet (brott) är beräknat utifrån ett tolv-månaders rullande medelvärde för att inkludera samtliga säsongsvariationer. De tre senaste åren inkluderar 2021, 2022 samt 2023. Det är ett fast värde som revideras årligen. </a:t>
            </a:r>
          </a:p>
          <a:p>
            <a:endParaRPr lang="sv-SE" sz="1400" dirty="0">
              <a:latin typeface="Calibri" panose="020F0502020204030204" pitchFamily="34" charset="0"/>
              <a:cs typeface="Calibri" panose="020F0502020204030204" pitchFamily="34" charset="0"/>
            </a:endParaRPr>
          </a:p>
          <a:p>
            <a:pPr marL="171450" indent="-171450">
              <a:buFont typeface="Wingdings" panose="05000000000000000000" pitchFamily="2" charset="2"/>
              <a:buChar char="q"/>
            </a:pPr>
            <a:r>
              <a:rPr lang="sv-SE" sz="1400" dirty="0">
                <a:latin typeface="Calibri" panose="020F0502020204030204" pitchFamily="34" charset="0"/>
                <a:cs typeface="Calibri" panose="020F0502020204030204" pitchFamily="34" charset="0"/>
              </a:rPr>
              <a:t>Variation uppstår när en ändring i formen eller position sker, t.ex. säsongsvariation. </a:t>
            </a:r>
          </a:p>
          <a:p>
            <a:endParaRPr lang="sv-SE" sz="1400" dirty="0">
              <a:latin typeface="Calibri" panose="020F0502020204030204" pitchFamily="34" charset="0"/>
              <a:cs typeface="Calibri" panose="020F0502020204030204" pitchFamily="34" charset="0"/>
            </a:endParaRPr>
          </a:p>
          <a:p>
            <a:pPr marL="171450" indent="-171450">
              <a:buFont typeface="Wingdings" panose="05000000000000000000" pitchFamily="2" charset="2"/>
              <a:buChar char="q"/>
            </a:pPr>
            <a:r>
              <a:rPr lang="sv-SE" sz="1400" dirty="0">
                <a:latin typeface="Calibri" panose="020F0502020204030204" pitchFamily="34" charset="0"/>
                <a:cs typeface="Calibri" panose="020F0502020204030204" pitchFamily="34" charset="0"/>
              </a:rPr>
              <a:t>Avvikelse är observationen eller värdet som avviker mycket från andra observationer/värden. Exempelvis tillfällig topp (som också kan bero på slumpen).  </a:t>
            </a:r>
          </a:p>
          <a:p>
            <a:pPr marL="171450" indent="-171450">
              <a:buFont typeface="Wingdings" panose="05000000000000000000" pitchFamily="2" charset="2"/>
              <a:buChar char="q"/>
            </a:pPr>
            <a:endParaRPr lang="sv-SE" sz="1200" dirty="0">
              <a:latin typeface="Calibri" panose="020F0502020204030204" pitchFamily="34" charset="0"/>
              <a:cs typeface="Calibri" panose="020F0502020204030204" pitchFamily="34" charset="0"/>
            </a:endParaRPr>
          </a:p>
          <a:p>
            <a:pPr marL="171450" indent="-171450">
              <a:buFont typeface="Wingdings" panose="05000000000000000000" pitchFamily="2" charset="2"/>
              <a:buChar char="q"/>
            </a:pPr>
            <a:endParaRPr lang="sv-SE" sz="1200" dirty="0">
              <a:latin typeface="Calibri" panose="020F0502020204030204" pitchFamily="34" charset="0"/>
              <a:cs typeface="Calibri" panose="020F0502020204030204" pitchFamily="34" charset="0"/>
            </a:endParaRPr>
          </a:p>
          <a:p>
            <a:r>
              <a:rPr lang="sv-SE" sz="1100" b="1" i="1" dirty="0"/>
              <a:t>Vid citat eller användande av tabeller, figurer och diagram ska källan Polismyndigheten anges</a:t>
            </a:r>
            <a:endParaRPr lang="sv-SE" sz="800" dirty="0">
              <a:latin typeface="Calibri" panose="020F0502020204030204" pitchFamily="34" charset="0"/>
              <a:cs typeface="Calibri" panose="020F0502020204030204" pitchFamily="34" charset="0"/>
            </a:endParaRPr>
          </a:p>
          <a:p>
            <a:endParaRPr lang="sv-SE" sz="2400" dirty="0">
              <a:latin typeface="Calibri" panose="020F0502020204030204" pitchFamily="34" charset="0"/>
              <a:cs typeface="Calibri" panose="020F0502020204030204" pitchFamily="34" charset="0"/>
            </a:endParaRPr>
          </a:p>
        </p:txBody>
      </p:sp>
      <p:sp>
        <p:nvSpPr>
          <p:cNvPr id="9" name="textruta 8">
            <a:extLst>
              <a:ext uri="{FF2B5EF4-FFF2-40B4-BE49-F238E27FC236}">
                <a16:creationId xmlns:a16="http://schemas.microsoft.com/office/drawing/2014/main" id="{4B61C54A-9A7D-4063-9C22-BF2C5DC1C198}"/>
              </a:ext>
            </a:extLst>
          </p:cNvPr>
          <p:cNvSpPr txBox="1"/>
          <p:nvPr/>
        </p:nvSpPr>
        <p:spPr>
          <a:xfrm>
            <a:off x="0" y="186526"/>
            <a:ext cx="1656184" cy="169277"/>
          </a:xfrm>
          <a:prstGeom prst="rect">
            <a:avLst/>
          </a:prstGeom>
          <a:noFill/>
        </p:spPr>
        <p:txBody>
          <a:bodyPr wrap="square" rtlCol="0">
            <a:spAutoFit/>
          </a:bodyPr>
          <a:lstStyle/>
          <a:p>
            <a:r>
              <a:rPr lang="sv-SE" sz="500" b="1" dirty="0"/>
              <a:t>NBC nationell </a:t>
            </a:r>
            <a:r>
              <a:rPr lang="sv-SE" sz="500" b="1" dirty="0" err="1"/>
              <a:t>lägesbild</a:t>
            </a:r>
            <a:r>
              <a:rPr lang="sv-SE" sz="500" b="1" dirty="0"/>
              <a:t> DECEMBER 2024</a:t>
            </a:r>
          </a:p>
        </p:txBody>
      </p:sp>
    </p:spTree>
    <p:extLst>
      <p:ext uri="{BB962C8B-B14F-4D97-AF65-F5344CB8AC3E}">
        <p14:creationId xmlns:p14="http://schemas.microsoft.com/office/powerpoint/2010/main" val="26323165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Rak koppling 5">
            <a:extLst>
              <a:ext uri="{FF2B5EF4-FFF2-40B4-BE49-F238E27FC236}">
                <a16:creationId xmlns:a16="http://schemas.microsoft.com/office/drawing/2014/main" id="{D3A6E0A8-8FF6-4637-ADA0-C48221BB3732}"/>
              </a:ext>
            </a:extLst>
          </p:cNvPr>
          <p:cNvCxnSpPr>
            <a:cxnSpLocks/>
          </p:cNvCxnSpPr>
          <p:nvPr/>
        </p:nvCxnSpPr>
        <p:spPr bwMode="auto">
          <a:xfrm>
            <a:off x="107504" y="337220"/>
            <a:ext cx="7992888" cy="0"/>
          </a:xfrm>
          <a:prstGeom prst="line">
            <a:avLst/>
          </a:prstGeom>
          <a:ln>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8" name="textruta 7">
            <a:extLst>
              <a:ext uri="{FF2B5EF4-FFF2-40B4-BE49-F238E27FC236}">
                <a16:creationId xmlns:a16="http://schemas.microsoft.com/office/drawing/2014/main" id="{3EA8F083-0031-4C5F-8886-7009C6C2F5A8}"/>
              </a:ext>
            </a:extLst>
          </p:cNvPr>
          <p:cNvSpPr txBox="1"/>
          <p:nvPr/>
        </p:nvSpPr>
        <p:spPr>
          <a:xfrm>
            <a:off x="0" y="382224"/>
            <a:ext cx="1886501" cy="261610"/>
          </a:xfrm>
          <a:prstGeom prst="rect">
            <a:avLst/>
          </a:prstGeom>
          <a:solidFill>
            <a:schemeClr val="accent1">
              <a:lumMod val="60000"/>
              <a:lumOff val="40000"/>
            </a:schemeClr>
          </a:solidFill>
        </p:spPr>
        <p:txBody>
          <a:bodyPr wrap="square" rtlCol="0">
            <a:spAutoFit/>
          </a:bodyPr>
          <a:lstStyle/>
          <a:p>
            <a:r>
              <a:rPr lang="sv-SE" sz="1100" dirty="0">
                <a:latin typeface="Calibri" panose="020F0502020204030204" pitchFamily="34" charset="0"/>
                <a:cs typeface="Calibri" panose="020F0502020204030204" pitchFamily="34" charset="0"/>
              </a:rPr>
              <a:t>Definitioner av brottstyper*  </a:t>
            </a:r>
          </a:p>
        </p:txBody>
      </p:sp>
      <p:sp>
        <p:nvSpPr>
          <p:cNvPr id="2" name="Rektangel 1">
            <a:extLst>
              <a:ext uri="{FF2B5EF4-FFF2-40B4-BE49-F238E27FC236}">
                <a16:creationId xmlns:a16="http://schemas.microsoft.com/office/drawing/2014/main" id="{D85F0780-0365-48A9-9F95-7E20D3252C77}"/>
              </a:ext>
            </a:extLst>
          </p:cNvPr>
          <p:cNvSpPr/>
          <p:nvPr/>
        </p:nvSpPr>
        <p:spPr>
          <a:xfrm>
            <a:off x="-35164" y="697260"/>
            <a:ext cx="9144000" cy="5078313"/>
          </a:xfrm>
          <a:prstGeom prst="rect">
            <a:avLst/>
          </a:prstGeom>
        </p:spPr>
        <p:txBody>
          <a:bodyPr wrap="square">
            <a:spAutoFit/>
          </a:bodyPr>
          <a:lstStyle/>
          <a:p>
            <a:r>
              <a:rPr lang="sv-SE" sz="700" u="sng" dirty="0">
                <a:latin typeface="Calibri" panose="020F0502020204030204" pitchFamily="34" charset="0"/>
                <a:cs typeface="Calibri" panose="020F0502020204030204" pitchFamily="34" charset="0"/>
              </a:rPr>
              <a:t>Kortbedrägerier utan fysiskt kort – CPN</a:t>
            </a:r>
          </a:p>
          <a:p>
            <a:r>
              <a:rPr lang="sv-SE" sz="700" dirty="0">
                <a:latin typeface="Calibri" panose="020F0502020204030204" pitchFamily="34" charset="0"/>
                <a:cs typeface="Calibri" panose="020F0502020204030204" pitchFamily="34" charset="0"/>
              </a:rPr>
              <a:t>S.k. </a:t>
            </a:r>
            <a:r>
              <a:rPr lang="sv-SE" sz="700" dirty="0" err="1">
                <a:latin typeface="Calibri" panose="020F0502020204030204" pitchFamily="34" charset="0"/>
                <a:cs typeface="Calibri" panose="020F0502020204030204" pitchFamily="34" charset="0"/>
              </a:rPr>
              <a:t>Card</a:t>
            </a:r>
            <a:r>
              <a:rPr lang="sv-SE" sz="700" dirty="0">
                <a:latin typeface="Calibri" panose="020F0502020204030204" pitchFamily="34" charset="0"/>
                <a:cs typeface="Calibri" panose="020F0502020204030204" pitchFamily="34" charset="0"/>
              </a:rPr>
              <a:t> not present. En transaktion (köp, uttag etc.) är genomförd via internet eller på annat sätt, där köparen/den som har kortet/kort–uppgifterna inte är fysiskt närvarande, och där något fysiskt kort inte är synligt, </a:t>
            </a:r>
            <a:br>
              <a:rPr lang="sv-SE" sz="700" dirty="0">
                <a:latin typeface="Calibri" panose="020F0502020204030204" pitchFamily="34" charset="0"/>
                <a:cs typeface="Calibri" panose="020F0502020204030204" pitchFamily="34" charset="0"/>
              </a:rPr>
            </a:br>
            <a:r>
              <a:rPr lang="sv-SE" sz="700" dirty="0">
                <a:latin typeface="Calibri" panose="020F0502020204030204" pitchFamily="34" charset="0"/>
                <a:cs typeface="Calibri" panose="020F0502020204030204" pitchFamily="34" charset="0"/>
              </a:rPr>
              <a:t>men kortdata används vid transaktionen.  </a:t>
            </a:r>
          </a:p>
          <a:p>
            <a:endParaRPr lang="sv-SE" sz="800" dirty="0">
              <a:latin typeface="Calibri" panose="020F0502020204030204" pitchFamily="34" charset="0"/>
              <a:cs typeface="Calibri" panose="020F0502020204030204" pitchFamily="34" charset="0"/>
            </a:endParaRPr>
          </a:p>
          <a:p>
            <a:r>
              <a:rPr lang="sv-SE" sz="700" u="sng" dirty="0">
                <a:latin typeface="Calibri" panose="020F0502020204030204" pitchFamily="34" charset="0"/>
                <a:cs typeface="Calibri" panose="020F0502020204030204" pitchFamily="34" charset="0"/>
              </a:rPr>
              <a:t>Kortbedrägerier med  fysiskt kort – CP </a:t>
            </a:r>
          </a:p>
          <a:p>
            <a:r>
              <a:rPr lang="sv-SE" sz="700" dirty="0">
                <a:latin typeface="Calibri" panose="020F0502020204030204" pitchFamily="34" charset="0"/>
                <a:cs typeface="Calibri" panose="020F0502020204030204" pitchFamily="34" charset="0"/>
              </a:rPr>
              <a:t>Gärningspersonen använder någon annans fysiska bankkort, betalkort eller kreditkort för att olovligen genomföra köp av vara eller tjänst, alternativt göra uttag av kontanter. Ett kortbedrägeri kan även ske genom att gärningspersonen har kommit över kortuppgifterna. </a:t>
            </a:r>
          </a:p>
          <a:p>
            <a:endParaRPr lang="sv-SE" sz="700" u="sng" dirty="0">
              <a:latin typeface="Calibri" panose="020F0502020204030204" pitchFamily="34" charset="0"/>
              <a:cs typeface="Calibri" panose="020F0502020204030204" pitchFamily="34" charset="0"/>
            </a:endParaRPr>
          </a:p>
          <a:p>
            <a:r>
              <a:rPr lang="sv-SE" sz="700" u="sng" dirty="0">
                <a:latin typeface="Calibri" panose="020F0502020204030204" pitchFamily="34" charset="0"/>
                <a:cs typeface="Calibri" panose="020F0502020204030204" pitchFamily="34" charset="0"/>
              </a:rPr>
              <a:t>Annonsbedrägerier </a:t>
            </a:r>
          </a:p>
          <a:p>
            <a:r>
              <a:rPr lang="sv-SE" sz="700" dirty="0">
                <a:latin typeface="Calibri" panose="020F0502020204030204" pitchFamily="34" charset="0"/>
                <a:cs typeface="Calibri" panose="020F0502020204030204" pitchFamily="34" charset="0"/>
              </a:rPr>
              <a:t>Gärningspersonen vilseleder en intresserad köpare genom att via en annons erbjuda en vara eller tjänst till försäljning eller uthyrning. Efter att betalning ägt rum uteblir leveransen helt eller så levereras en falsk/felaktig vara. Ett annonsbedrägeri kan även ske genom att gärningspersonen agerar som en intresserad köpare till det som erbjuds via annons, i syfte att komma över det som erbjuds via annonsen utan att betala säljaren, eller genom att betala med falska betalningsmedel. </a:t>
            </a:r>
          </a:p>
          <a:p>
            <a:endParaRPr lang="sv-SE" sz="700" u="sng" dirty="0">
              <a:highlight>
                <a:srgbClr val="FFFF00"/>
              </a:highlight>
              <a:latin typeface="Calibri" panose="020F0502020204030204" pitchFamily="34" charset="0"/>
              <a:cs typeface="Calibri" panose="020F0502020204030204" pitchFamily="34" charset="0"/>
            </a:endParaRPr>
          </a:p>
          <a:p>
            <a:r>
              <a:rPr lang="sv-SE" sz="700" u="sng" dirty="0">
                <a:latin typeface="Calibri" panose="020F0502020204030204" pitchFamily="34" charset="0"/>
                <a:cs typeface="Calibri" panose="020F0502020204030204" pitchFamily="34" charset="0"/>
              </a:rPr>
              <a:t>Fakturabedrägerier</a:t>
            </a:r>
          </a:p>
          <a:p>
            <a:r>
              <a:rPr lang="sv-SE" sz="700" dirty="0">
                <a:latin typeface="Calibri" panose="020F0502020204030204" pitchFamily="34" charset="0"/>
                <a:cs typeface="Calibri" panose="020F0502020204030204" pitchFamily="34" charset="0"/>
              </a:rPr>
              <a:t>Gärningspersonen vilseleder en person eller ett företag att betala en faktura före vara eller tjänst som inte beställts. Kategorin delas in med kontakt eller utan kontakt, vilket avser om kontakt eller inte föregåtts utskicket av fakturan.</a:t>
            </a:r>
          </a:p>
          <a:p>
            <a:endParaRPr lang="sv-SE" sz="800" dirty="0">
              <a:latin typeface="Calibri" panose="020F0502020204030204" pitchFamily="34" charset="0"/>
              <a:cs typeface="Calibri" panose="020F0502020204030204" pitchFamily="34" charset="0"/>
            </a:endParaRPr>
          </a:p>
          <a:p>
            <a:r>
              <a:rPr lang="sv-SE" sz="700" u="sng" dirty="0">
                <a:latin typeface="Calibri" panose="020F0502020204030204" pitchFamily="34" charset="0"/>
                <a:cs typeface="Calibri" panose="020F0502020204030204" pitchFamily="34" charset="0"/>
              </a:rPr>
              <a:t>Romansbedrägerier</a:t>
            </a:r>
          </a:p>
          <a:p>
            <a:r>
              <a:rPr lang="sv-SE" sz="700" dirty="0">
                <a:latin typeface="Calibri" panose="020F0502020204030204" pitchFamily="34" charset="0"/>
                <a:cs typeface="Calibri" panose="020F0502020204030204" pitchFamily="34" charset="0"/>
              </a:rPr>
              <a:t>Gärningspersonen inleder en kärleksrelation eller liknande relation med en person, genom fysisk kontakt eller via internet, </a:t>
            </a:r>
          </a:p>
          <a:p>
            <a:r>
              <a:rPr lang="sv-SE" sz="700" dirty="0">
                <a:latin typeface="Calibri" panose="020F0502020204030204" pitchFamily="34" charset="0"/>
                <a:cs typeface="Calibri" panose="020F0502020204030204" pitchFamily="34" charset="0"/>
              </a:rPr>
              <a:t>i syfte att vilseleda till handling som innebär ekonomisk vinning för gärningspersonen, exempelvis att genom olika förevändningar förmå personen att låna ut eller skänka pengar till gärningspersonen och ekonomisk skada för brottsoffret. </a:t>
            </a:r>
          </a:p>
          <a:p>
            <a:endParaRPr lang="sv-SE" sz="900" dirty="0">
              <a:latin typeface="Calibri" panose="020F0502020204030204" pitchFamily="34" charset="0"/>
              <a:cs typeface="Calibri" panose="020F0502020204030204" pitchFamily="34" charset="0"/>
            </a:endParaRPr>
          </a:p>
          <a:p>
            <a:r>
              <a:rPr lang="sv-SE" sz="700" u="sng" dirty="0">
                <a:latin typeface="Calibri" panose="020F0502020204030204" pitchFamily="34" charset="0"/>
                <a:cs typeface="Calibri" panose="020F0502020204030204" pitchFamily="34" charset="0"/>
              </a:rPr>
              <a:t>Investeringsbedrägerier</a:t>
            </a:r>
          </a:p>
          <a:p>
            <a:r>
              <a:rPr lang="sv-SE" sz="700" dirty="0">
                <a:latin typeface="Calibri" panose="020F0502020204030204" pitchFamily="34" charset="0"/>
                <a:cs typeface="Calibri" panose="020F0502020204030204" pitchFamily="34" charset="0"/>
              </a:rPr>
              <a:t>Gärningspersonen vilseleder en person att placera kapital i något (till exempel finansiella instrument eller företag) som inte existerar, inte har något värde, har lägre värde än utlovat eller är svårt att värdera, i syfte att ge ekonomisk vinning till gärningspersonen och ekonomisk skada för brottsoffret. </a:t>
            </a:r>
          </a:p>
          <a:p>
            <a:endParaRPr lang="sv-SE" sz="800" dirty="0">
              <a:latin typeface="Calibri" panose="020F0502020204030204" pitchFamily="34" charset="0"/>
              <a:cs typeface="Calibri" panose="020F0502020204030204" pitchFamily="34" charset="0"/>
            </a:endParaRPr>
          </a:p>
          <a:p>
            <a:r>
              <a:rPr lang="sv-SE" sz="700" u="sng" dirty="0">
                <a:latin typeface="Calibri" panose="020F0502020204030204" pitchFamily="34" charset="0"/>
                <a:cs typeface="Calibri" panose="020F0502020204030204" pitchFamily="34" charset="0"/>
              </a:rPr>
              <a:t>Bidragsbrott</a:t>
            </a:r>
          </a:p>
          <a:p>
            <a:r>
              <a:rPr lang="sv-SE" sz="700" dirty="0">
                <a:latin typeface="Calibri" panose="020F0502020204030204" pitchFamily="34" charset="0"/>
                <a:cs typeface="Calibri" panose="020F0502020204030204" pitchFamily="34" charset="0"/>
              </a:rPr>
              <a:t>Bedrägerier som lyder under bidragsbrottslagen, där bedrägeri sker mot myndigheter eller kommuner, såsom tex om en person skickar in en ansökan om tillfällig föräldrapenning till Försäkringskassan avseende vård av sjukt barn, men arbetar som vanligt. </a:t>
            </a:r>
          </a:p>
          <a:p>
            <a:endParaRPr lang="sv-SE" sz="800" dirty="0">
              <a:latin typeface="Calibri" panose="020F0502020204030204" pitchFamily="34" charset="0"/>
              <a:cs typeface="Calibri" panose="020F0502020204030204" pitchFamily="34" charset="0"/>
            </a:endParaRPr>
          </a:p>
          <a:p>
            <a:r>
              <a:rPr lang="sv-SE" sz="700" u="sng" dirty="0" err="1">
                <a:latin typeface="Calibri" panose="020F0502020204030204" pitchFamily="34" charset="0"/>
                <a:cs typeface="Calibri" panose="020F0502020204030204" pitchFamily="34" charset="0"/>
              </a:rPr>
              <a:t>Vishingbedrägerier</a:t>
            </a:r>
            <a:r>
              <a:rPr lang="sv-SE" sz="700" u="sng" dirty="0">
                <a:latin typeface="Calibri" panose="020F0502020204030204" pitchFamily="34" charset="0"/>
                <a:cs typeface="Calibri" panose="020F0502020204030204" pitchFamily="34" charset="0"/>
              </a:rPr>
              <a:t> </a:t>
            </a:r>
          </a:p>
          <a:p>
            <a:r>
              <a:rPr lang="sv-SE" sz="700" dirty="0">
                <a:latin typeface="Calibri" panose="020F0502020204030204" pitchFamily="34" charset="0"/>
                <a:cs typeface="Calibri" panose="020F0502020204030204" pitchFamily="34" charset="0"/>
              </a:rPr>
              <a:t>Gärningspersonen utger sig via telefon för att vara från företag och banker, men även myndigheter eller annan samhällsviktig aktör. De uppringda personerna manipuleras att lämna ifrån sig sina inloggningsuppgifter eller använda sitt </a:t>
            </a:r>
            <a:r>
              <a:rPr lang="sv-SE" sz="700" dirty="0" err="1">
                <a:latin typeface="Calibri" panose="020F0502020204030204" pitchFamily="34" charset="0"/>
                <a:cs typeface="Calibri" panose="020F0502020204030204" pitchFamily="34" charset="0"/>
              </a:rPr>
              <a:t>BankID</a:t>
            </a:r>
            <a:r>
              <a:rPr lang="sv-SE" sz="700" dirty="0">
                <a:latin typeface="Calibri" panose="020F0502020204030204" pitchFamily="34" charset="0"/>
                <a:cs typeface="Calibri" panose="020F0502020204030204" pitchFamily="34" charset="0"/>
              </a:rPr>
              <a:t> och därefter föra över pengarna till ett annat konto. Gärningspersonen kan alternativt skicka sms som uppmanar personerna att ringa gärningspersonen med förevändningen om pågående bedrägligt beteende mot brottsoffrets bankkonton. Därefter följs samma modus.</a:t>
            </a:r>
          </a:p>
          <a:p>
            <a:r>
              <a:rPr lang="sv-SE" sz="700" dirty="0">
                <a:latin typeface="Calibri" panose="020F0502020204030204" pitchFamily="34" charset="0"/>
                <a:cs typeface="Calibri" panose="020F0502020204030204" pitchFamily="34" charset="0"/>
              </a:rPr>
              <a:t>Med fysisk </a:t>
            </a:r>
            <a:r>
              <a:rPr lang="sv-SE" sz="700" dirty="0" err="1">
                <a:latin typeface="Calibri" panose="020F0502020204030204" pitchFamily="34" charset="0"/>
                <a:cs typeface="Calibri" panose="020F0502020204030204" pitchFamily="34" charset="0"/>
              </a:rPr>
              <a:t>vishing</a:t>
            </a:r>
            <a:r>
              <a:rPr lang="sv-SE" sz="700" dirty="0">
                <a:latin typeface="Calibri" panose="020F0502020204030204" pitchFamily="34" charset="0"/>
                <a:cs typeface="Calibri" panose="020F0502020204030204" pitchFamily="34" charset="0"/>
              </a:rPr>
              <a:t> uppger gärningspersonen att det har varit brott eller rån i området och uppmanar brottsoffret att ta fram sina smycken, kontanter och bankkort så att en polis eller annan förtroendeingivande aktör kan komma och fotografera godset. En gärningsperson kommer till brottsoffrets bostad och tar med sig godset.  </a:t>
            </a:r>
          </a:p>
          <a:p>
            <a:endParaRPr lang="sv-SE" sz="700" dirty="0">
              <a:latin typeface="Calibri" panose="020F0502020204030204" pitchFamily="34" charset="0"/>
              <a:cs typeface="Calibri" panose="020F0502020204030204" pitchFamily="34" charset="0"/>
            </a:endParaRPr>
          </a:p>
          <a:p>
            <a:r>
              <a:rPr lang="sv-SE" sz="700" u="sng" dirty="0">
                <a:latin typeface="Calibri" panose="020F0502020204030204" pitchFamily="34" charset="0"/>
                <a:cs typeface="Calibri" panose="020F0502020204030204" pitchFamily="34" charset="0"/>
              </a:rPr>
              <a:t>Internationell anknytning</a:t>
            </a:r>
          </a:p>
          <a:p>
            <a:r>
              <a:rPr lang="sv-SE" sz="700" dirty="0">
                <a:latin typeface="Calibri" panose="020F0502020204030204" pitchFamily="34" charset="0"/>
                <a:cs typeface="Calibri" panose="020F0502020204030204" pitchFamily="34" charset="0"/>
              </a:rPr>
              <a:t>Brottsligheten har någon typ av koppling till länder utanför Sverige. Exempelvis har den brottsutsatte genomfört transaktion i annat land eller på utländsk webbsida, förmåtts skicka pengar till annat land, eller haft kontakt med gärningsperson i utlandet. </a:t>
            </a:r>
          </a:p>
          <a:p>
            <a:endParaRPr lang="sv-SE" sz="700" dirty="0">
              <a:latin typeface="Calibri" panose="020F0502020204030204" pitchFamily="34" charset="0"/>
              <a:cs typeface="Calibri" panose="020F0502020204030204" pitchFamily="34" charset="0"/>
            </a:endParaRPr>
          </a:p>
          <a:p>
            <a:r>
              <a:rPr lang="sv-SE" sz="700" u="sng" dirty="0">
                <a:latin typeface="Calibri" panose="020F0502020204030204" pitchFamily="34" charset="0"/>
                <a:cs typeface="Calibri" panose="020F0502020204030204" pitchFamily="34" charset="0"/>
              </a:rPr>
              <a:t>Bedrägerier mot äldre eller funktionsnedsatta</a:t>
            </a:r>
          </a:p>
          <a:p>
            <a:r>
              <a:rPr lang="sv-SE" sz="700" dirty="0">
                <a:latin typeface="Calibri" panose="020F0502020204030204" pitchFamily="34" charset="0"/>
                <a:cs typeface="Calibri" panose="020F0502020204030204" pitchFamily="34" charset="0"/>
              </a:rPr>
              <a:t>Person som blivit utsatt för brott på grund av hög ålder, eller som uppfattats ha nedsatt motståndskraft till följd av hög ålder, fysiskt eller psykiskt funktionshinder, vilket gärningspersonen har utnyttjat. Med äldre/hög ålder avses generellt sett personer 65 år eller äldre. </a:t>
            </a:r>
            <a:endParaRPr lang="sv-SE" sz="800" dirty="0">
              <a:latin typeface="Calibri" panose="020F0502020204030204" pitchFamily="34" charset="0"/>
              <a:cs typeface="Calibri" panose="020F0502020204030204" pitchFamily="34" charset="0"/>
            </a:endParaRPr>
          </a:p>
          <a:p>
            <a:endParaRPr lang="sv-SE" sz="700" i="1" dirty="0">
              <a:latin typeface="Calibri" panose="020F0502020204030204" pitchFamily="34" charset="0"/>
              <a:cs typeface="Calibri" panose="020F0502020204030204" pitchFamily="34" charset="0"/>
            </a:endParaRPr>
          </a:p>
          <a:p>
            <a:r>
              <a:rPr lang="sv-SE" sz="700" i="1" dirty="0">
                <a:latin typeface="Calibri" panose="020F0502020204030204" pitchFamily="34" charset="0"/>
                <a:cs typeface="Calibri" panose="020F0502020204030204" pitchFamily="34" charset="0"/>
              </a:rPr>
              <a:t>*Källor: Brå (2023). Klassificering av brott (</a:t>
            </a:r>
            <a:r>
              <a:rPr lang="sv-SE" sz="700" i="1" dirty="0" err="1">
                <a:latin typeface="Calibri" panose="020F0502020204030204" pitchFamily="34" charset="0"/>
                <a:cs typeface="Calibri" panose="020F0502020204030204" pitchFamily="34" charset="0"/>
              </a:rPr>
              <a:t>exl.vishing</a:t>
            </a:r>
            <a:r>
              <a:rPr lang="sv-SE" sz="700" i="1" dirty="0">
                <a:latin typeface="Calibri" panose="020F0502020204030204" pitchFamily="34" charset="0"/>
                <a:cs typeface="Calibri" panose="020F0502020204030204" pitchFamily="34" charset="0"/>
              </a:rPr>
              <a:t> och bidragsbrott)  </a:t>
            </a:r>
            <a:endParaRPr lang="sv-SE" sz="800" i="1" dirty="0">
              <a:latin typeface="Calibri" panose="020F0502020204030204" pitchFamily="34" charset="0"/>
              <a:cs typeface="Calibri" panose="020F0502020204030204" pitchFamily="34" charset="0"/>
            </a:endParaRPr>
          </a:p>
          <a:p>
            <a:endParaRPr lang="sv-SE" sz="900" i="1" dirty="0">
              <a:latin typeface="Calibri" panose="020F0502020204030204" pitchFamily="34" charset="0"/>
              <a:cs typeface="Calibri" panose="020F0502020204030204" pitchFamily="34" charset="0"/>
            </a:endParaRPr>
          </a:p>
        </p:txBody>
      </p:sp>
      <p:sp>
        <p:nvSpPr>
          <p:cNvPr id="9" name="textruta 8">
            <a:extLst>
              <a:ext uri="{FF2B5EF4-FFF2-40B4-BE49-F238E27FC236}">
                <a16:creationId xmlns:a16="http://schemas.microsoft.com/office/drawing/2014/main" id="{F25827C0-FD41-4EA6-BE76-CB9266ADC759}"/>
              </a:ext>
            </a:extLst>
          </p:cNvPr>
          <p:cNvSpPr txBox="1"/>
          <p:nvPr/>
        </p:nvSpPr>
        <p:spPr>
          <a:xfrm>
            <a:off x="0" y="186526"/>
            <a:ext cx="1656184" cy="169277"/>
          </a:xfrm>
          <a:prstGeom prst="rect">
            <a:avLst/>
          </a:prstGeom>
          <a:noFill/>
        </p:spPr>
        <p:txBody>
          <a:bodyPr wrap="square" rtlCol="0">
            <a:spAutoFit/>
          </a:bodyPr>
          <a:lstStyle/>
          <a:p>
            <a:r>
              <a:rPr lang="sv-SE" sz="500" b="1" dirty="0"/>
              <a:t>NBC nationell </a:t>
            </a:r>
            <a:r>
              <a:rPr lang="sv-SE" sz="500" b="1" dirty="0" err="1"/>
              <a:t>lägesbild</a:t>
            </a:r>
            <a:r>
              <a:rPr lang="sv-SE" sz="500" b="1" dirty="0"/>
              <a:t> DECEMBER 2024</a:t>
            </a:r>
          </a:p>
        </p:txBody>
      </p:sp>
    </p:spTree>
    <p:extLst>
      <p:ext uri="{BB962C8B-B14F-4D97-AF65-F5344CB8AC3E}">
        <p14:creationId xmlns:p14="http://schemas.microsoft.com/office/powerpoint/2010/main" val="22776216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Rak koppling 5">
            <a:extLst>
              <a:ext uri="{FF2B5EF4-FFF2-40B4-BE49-F238E27FC236}">
                <a16:creationId xmlns:a16="http://schemas.microsoft.com/office/drawing/2014/main" id="{D3A6E0A8-8FF6-4637-ADA0-C48221BB3732}"/>
              </a:ext>
            </a:extLst>
          </p:cNvPr>
          <p:cNvCxnSpPr>
            <a:cxnSpLocks/>
          </p:cNvCxnSpPr>
          <p:nvPr/>
        </p:nvCxnSpPr>
        <p:spPr bwMode="auto">
          <a:xfrm>
            <a:off x="107504" y="337220"/>
            <a:ext cx="7992888" cy="0"/>
          </a:xfrm>
          <a:prstGeom prst="line">
            <a:avLst/>
          </a:prstGeom>
          <a:ln>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extruta 1">
            <a:extLst>
              <a:ext uri="{FF2B5EF4-FFF2-40B4-BE49-F238E27FC236}">
                <a16:creationId xmlns:a16="http://schemas.microsoft.com/office/drawing/2014/main" id="{50DA44A8-64F7-4724-8A0F-3A63BDE06581}"/>
              </a:ext>
            </a:extLst>
          </p:cNvPr>
          <p:cNvSpPr txBox="1"/>
          <p:nvPr/>
        </p:nvSpPr>
        <p:spPr>
          <a:xfrm>
            <a:off x="2987824" y="80713"/>
            <a:ext cx="3168352" cy="307777"/>
          </a:xfrm>
          <a:prstGeom prst="rect">
            <a:avLst/>
          </a:prstGeom>
          <a:noFill/>
        </p:spPr>
        <p:txBody>
          <a:bodyPr wrap="square" rtlCol="0">
            <a:spAutoFit/>
          </a:bodyPr>
          <a:lstStyle/>
          <a:p>
            <a:pPr algn="ctr"/>
            <a:r>
              <a:rPr lang="sv-SE" sz="1400" b="1" dirty="0"/>
              <a:t>BROTTSUTVECKLINGEN</a:t>
            </a:r>
          </a:p>
        </p:txBody>
      </p:sp>
      <p:sp>
        <p:nvSpPr>
          <p:cNvPr id="12" name="textruta 11">
            <a:extLst>
              <a:ext uri="{FF2B5EF4-FFF2-40B4-BE49-F238E27FC236}">
                <a16:creationId xmlns:a16="http://schemas.microsoft.com/office/drawing/2014/main" id="{4942D50B-8161-4BC9-A819-291DE42EE635}"/>
              </a:ext>
            </a:extLst>
          </p:cNvPr>
          <p:cNvSpPr txBox="1"/>
          <p:nvPr/>
        </p:nvSpPr>
        <p:spPr>
          <a:xfrm>
            <a:off x="107504" y="415245"/>
            <a:ext cx="3456384" cy="261610"/>
          </a:xfrm>
          <a:prstGeom prst="rect">
            <a:avLst/>
          </a:prstGeom>
          <a:solidFill>
            <a:schemeClr val="accent1">
              <a:lumMod val="60000"/>
              <a:lumOff val="40000"/>
            </a:schemeClr>
          </a:solidFill>
        </p:spPr>
        <p:txBody>
          <a:bodyPr wrap="square" rtlCol="0">
            <a:spAutoFit/>
          </a:bodyPr>
          <a:lstStyle/>
          <a:p>
            <a:r>
              <a:rPr lang="sv-SE" sz="1100" dirty="0"/>
              <a:t>Kommentarer bedrägeriutvecklingen 2024</a:t>
            </a:r>
          </a:p>
        </p:txBody>
      </p:sp>
      <p:sp>
        <p:nvSpPr>
          <p:cNvPr id="7" name="Rektangel 6">
            <a:extLst>
              <a:ext uri="{FF2B5EF4-FFF2-40B4-BE49-F238E27FC236}">
                <a16:creationId xmlns:a16="http://schemas.microsoft.com/office/drawing/2014/main" id="{4C6089CE-7F08-4A7B-A865-279CB228B7AD}"/>
              </a:ext>
            </a:extLst>
          </p:cNvPr>
          <p:cNvSpPr/>
          <p:nvPr/>
        </p:nvSpPr>
        <p:spPr>
          <a:xfrm>
            <a:off x="107504" y="857661"/>
            <a:ext cx="5544616" cy="4154984"/>
          </a:xfrm>
          <a:prstGeom prst="rect">
            <a:avLst/>
          </a:prstGeom>
        </p:spPr>
        <p:txBody>
          <a:bodyPr wrap="square">
            <a:spAutoFit/>
          </a:bodyPr>
          <a:lstStyle/>
          <a:p>
            <a:r>
              <a:rPr lang="sv-SE" sz="1100" dirty="0">
                <a:latin typeface="Calibri" panose="020F0502020204030204" pitchFamily="34" charset="0"/>
                <a:cs typeface="Calibri" panose="020F0502020204030204" pitchFamily="34" charset="0"/>
              </a:rPr>
              <a:t>I Polismyndighetens uppföljningssystem registrerades </a:t>
            </a:r>
            <a:r>
              <a:rPr lang="sv-SE" sz="1100" b="1" dirty="0">
                <a:latin typeface="Calibri" panose="020F0502020204030204" pitchFamily="34" charset="0"/>
                <a:cs typeface="Calibri" panose="020F0502020204030204" pitchFamily="34" charset="0"/>
              </a:rPr>
              <a:t>227 434 anmälda bedrägeribrott </a:t>
            </a:r>
            <a:r>
              <a:rPr lang="sv-SE" sz="1100" dirty="0">
                <a:latin typeface="Calibri" panose="020F0502020204030204" pitchFamily="34" charset="0"/>
                <a:cs typeface="Calibri" panose="020F0502020204030204" pitchFamily="34" charset="0"/>
              </a:rPr>
              <a:t>2024.</a:t>
            </a:r>
          </a:p>
          <a:p>
            <a:r>
              <a:rPr lang="sv-SE" sz="1100" dirty="0">
                <a:latin typeface="Calibri" panose="020F0502020204030204" pitchFamily="34" charset="0"/>
                <a:cs typeface="Calibri" panose="020F0502020204030204" pitchFamily="34" charset="0"/>
              </a:rPr>
              <a:t>För helåret minskade antalet anmälda brott med 3 procent i jämförelse med 2023</a:t>
            </a:r>
            <a:r>
              <a:rPr lang="sv-SE" sz="1100" b="1" dirty="0">
                <a:latin typeface="Calibri" panose="020F0502020204030204" pitchFamily="34" charset="0"/>
                <a:cs typeface="Calibri" panose="020F0502020204030204" pitchFamily="34" charset="0"/>
              </a:rPr>
              <a:t>.</a:t>
            </a:r>
          </a:p>
          <a:p>
            <a:endParaRPr lang="sv-SE" sz="1100" b="1" dirty="0">
              <a:latin typeface="Calibri" panose="020F0502020204030204" pitchFamily="34" charset="0"/>
              <a:cs typeface="Calibri" panose="020F0502020204030204" pitchFamily="34" charset="0"/>
            </a:endParaRPr>
          </a:p>
          <a:p>
            <a:r>
              <a:rPr lang="sv-SE" sz="1100" b="1" dirty="0">
                <a:latin typeface="Calibri" panose="020F0502020204030204" pitchFamily="34" charset="0"/>
                <a:cs typeface="Calibri" panose="020F0502020204030204" pitchFamily="34" charset="0"/>
              </a:rPr>
              <a:t>CNP – kortbedrägerier utan det fysiska kortet</a:t>
            </a:r>
          </a:p>
          <a:p>
            <a:r>
              <a:rPr lang="sv-SE" sz="1100" dirty="0">
                <a:latin typeface="Calibri" panose="020F0502020204030204" pitchFamily="34" charset="0"/>
                <a:cs typeface="Calibri" panose="020F0502020204030204" pitchFamily="34" charset="0"/>
              </a:rPr>
              <a:t>Det brottsområde som påverkar anmälda bedrägeribrotten mest är CNP, 38 procent</a:t>
            </a:r>
            <a:br>
              <a:rPr lang="sv-SE" sz="1100" dirty="0">
                <a:latin typeface="Calibri" panose="020F0502020204030204" pitchFamily="34" charset="0"/>
                <a:cs typeface="Calibri" panose="020F0502020204030204" pitchFamily="34" charset="0"/>
              </a:rPr>
            </a:br>
            <a:r>
              <a:rPr lang="sv-SE" sz="1100" dirty="0">
                <a:latin typeface="Calibri" panose="020F0502020204030204" pitchFamily="34" charset="0"/>
                <a:cs typeface="Calibri" panose="020F0502020204030204" pitchFamily="34" charset="0"/>
              </a:rPr>
              <a:t>av de totalt anmälda brotten 2024.</a:t>
            </a:r>
            <a:br>
              <a:rPr lang="sv-SE" sz="1100" dirty="0">
                <a:latin typeface="Calibri" panose="020F0502020204030204" pitchFamily="34" charset="0"/>
                <a:cs typeface="Calibri" panose="020F0502020204030204" pitchFamily="34" charset="0"/>
              </a:rPr>
            </a:br>
            <a:r>
              <a:rPr lang="sv-SE" sz="1100" dirty="0">
                <a:latin typeface="Calibri" panose="020F0502020204030204" pitchFamily="34" charset="0"/>
                <a:cs typeface="Calibri" panose="020F0502020204030204" pitchFamily="34" charset="0"/>
              </a:rPr>
              <a:t>Över tid, se graf, har brotten påverkats av införandet av betaltjänstdirektivet PSD2 </a:t>
            </a:r>
            <a:br>
              <a:rPr lang="sv-SE" sz="1100" dirty="0">
                <a:latin typeface="Calibri" panose="020F0502020204030204" pitchFamily="34" charset="0"/>
                <a:cs typeface="Calibri" panose="020F0502020204030204" pitchFamily="34" charset="0"/>
              </a:rPr>
            </a:br>
            <a:r>
              <a:rPr lang="sv-SE" sz="1100" dirty="0">
                <a:latin typeface="Calibri" panose="020F0502020204030204" pitchFamily="34" charset="0"/>
                <a:cs typeface="Calibri" panose="020F0502020204030204" pitchFamily="34" charset="0"/>
              </a:rPr>
              <a:t>inom EU, slutdatum för implementeringen var den 31 december 2020. </a:t>
            </a:r>
          </a:p>
          <a:p>
            <a:r>
              <a:rPr lang="sv-SE" sz="1100" dirty="0">
                <a:latin typeface="Calibri" panose="020F0502020204030204" pitchFamily="34" charset="0"/>
                <a:cs typeface="Calibri" panose="020F0502020204030204" pitchFamily="34" charset="0"/>
              </a:rPr>
              <a:t>Mellan 2022 och 2023 ökade de anmälda brotten igen. Under 2024 ser vi däremot en liten minskning.</a:t>
            </a:r>
            <a:br>
              <a:rPr lang="sv-SE" sz="1100" dirty="0"/>
            </a:br>
            <a:endParaRPr lang="sv-SE" sz="1100" b="1" dirty="0">
              <a:latin typeface="Calibri" panose="020F0502020204030204" pitchFamily="34" charset="0"/>
              <a:cs typeface="Calibri" panose="020F0502020204030204" pitchFamily="34" charset="0"/>
            </a:endParaRPr>
          </a:p>
          <a:p>
            <a:r>
              <a:rPr lang="sv-SE" sz="1100" b="1" dirty="0">
                <a:latin typeface="Calibri" panose="020F0502020204030204" pitchFamily="34" charset="0"/>
                <a:cs typeface="Calibri" panose="020F0502020204030204" pitchFamily="34" charset="0"/>
              </a:rPr>
              <a:t>Fakturabedrägerier</a:t>
            </a:r>
          </a:p>
          <a:p>
            <a:r>
              <a:rPr lang="sv-SE" sz="1100" dirty="0">
                <a:latin typeface="Calibri" panose="020F0502020204030204" pitchFamily="34" charset="0"/>
                <a:cs typeface="Calibri" panose="020F0502020204030204" pitchFamily="34" charset="0"/>
              </a:rPr>
              <a:t>Anmälda fakturabedrägerier har under året ökat med 23 procent. Det är främst fakturabedrägerier utan kontakt som ökat. Ökningen kommer efter några år av minskning i antalet anmälda brott. </a:t>
            </a:r>
          </a:p>
          <a:p>
            <a:endParaRPr lang="sv-SE" sz="1100" b="1" dirty="0">
              <a:latin typeface="Calibri" panose="020F0502020204030204" pitchFamily="34" charset="0"/>
              <a:cs typeface="Calibri" panose="020F0502020204030204" pitchFamily="34" charset="0"/>
            </a:endParaRPr>
          </a:p>
          <a:p>
            <a:r>
              <a:rPr lang="sv-SE" sz="1100" b="1" dirty="0" err="1">
                <a:latin typeface="Calibri" panose="020F0502020204030204" pitchFamily="34" charset="0"/>
                <a:cs typeface="Calibri" panose="020F0502020204030204" pitchFamily="34" charset="0"/>
              </a:rPr>
              <a:t>Vishingbedrägerier</a:t>
            </a:r>
            <a:endParaRPr lang="sv-SE" sz="1100" b="1" dirty="0">
              <a:latin typeface="Calibri" panose="020F0502020204030204" pitchFamily="34" charset="0"/>
              <a:cs typeface="Calibri" panose="020F0502020204030204" pitchFamily="34" charset="0"/>
            </a:endParaRPr>
          </a:p>
          <a:p>
            <a:r>
              <a:rPr lang="sv-SE" sz="1100" dirty="0">
                <a:latin typeface="Calibri" panose="020F0502020204030204" pitchFamily="34" charset="0"/>
                <a:cs typeface="Calibri" panose="020F0502020204030204" pitchFamily="34" charset="0"/>
              </a:rPr>
              <a:t>Antalet anmälningar ökar lite under året, se graf för utveckling över tid. </a:t>
            </a:r>
            <a:br>
              <a:rPr lang="sv-SE" sz="1100" dirty="0">
                <a:latin typeface="Calibri" panose="020F0502020204030204" pitchFamily="34" charset="0"/>
                <a:cs typeface="Calibri" panose="020F0502020204030204" pitchFamily="34" charset="0"/>
              </a:rPr>
            </a:br>
            <a:r>
              <a:rPr lang="sv-SE" sz="1100" dirty="0">
                <a:latin typeface="Calibri" panose="020F0502020204030204" pitchFamily="34" charset="0"/>
                <a:cs typeface="Calibri" panose="020F0502020204030204" pitchFamily="34" charset="0"/>
              </a:rPr>
              <a:t>Det finns tydliga toppar i anmälningsstatistiken vid tidpunkter där media rapporteringen varit intensiv, framförallt kopplat till Uppdrag Gransknings reportage, uppföljning samt nominering till Stora Journalistpriset.</a:t>
            </a:r>
          </a:p>
          <a:p>
            <a:r>
              <a:rPr lang="sv-SE" sz="1100" dirty="0">
                <a:latin typeface="Calibri" panose="020F0502020204030204" pitchFamily="34" charset="0"/>
                <a:cs typeface="Calibri" panose="020F0502020204030204" pitchFamily="34" charset="0"/>
              </a:rPr>
              <a:t>Brottsvinsterna för </a:t>
            </a:r>
            <a:r>
              <a:rPr lang="sv-SE" sz="1100" dirty="0" err="1">
                <a:latin typeface="Calibri" panose="020F0502020204030204" pitchFamily="34" charset="0"/>
                <a:cs typeface="Calibri" panose="020F0502020204030204" pitchFamily="34" charset="0"/>
              </a:rPr>
              <a:t>vishing</a:t>
            </a:r>
            <a:r>
              <a:rPr lang="sv-SE" sz="1100" dirty="0">
                <a:latin typeface="Calibri" panose="020F0502020204030204" pitchFamily="34" charset="0"/>
                <a:cs typeface="Calibri" panose="020F0502020204030204" pitchFamily="34" charset="0"/>
              </a:rPr>
              <a:t> </a:t>
            </a:r>
            <a:r>
              <a:rPr lang="sv-SE" sz="1100">
                <a:latin typeface="Calibri" panose="020F0502020204030204" pitchFamily="34" charset="0"/>
                <a:cs typeface="Calibri" panose="020F0502020204030204" pitchFamily="34" charset="0"/>
              </a:rPr>
              <a:t>bedrägerierna har minskat </a:t>
            </a:r>
            <a:r>
              <a:rPr lang="sv-SE" sz="1100" dirty="0">
                <a:latin typeface="Calibri" panose="020F0502020204030204" pitchFamily="34" charset="0"/>
                <a:cs typeface="Calibri" panose="020F0502020204030204" pitchFamily="34" charset="0"/>
              </a:rPr>
              <a:t>med 40 procent. Den troliga orsaken är de åtgärder som bankerna vidtagit genom ex beloppsgränser i </a:t>
            </a:r>
            <a:r>
              <a:rPr lang="sv-SE" sz="1100" dirty="0" err="1">
                <a:latin typeface="Calibri" panose="020F0502020204030204" pitchFamily="34" charset="0"/>
                <a:cs typeface="Calibri" panose="020F0502020204030204" pitchFamily="34" charset="0"/>
              </a:rPr>
              <a:t>Swish</a:t>
            </a:r>
            <a:r>
              <a:rPr lang="sv-SE" sz="1100" dirty="0">
                <a:latin typeface="Calibri" panose="020F0502020204030204" pitchFamily="34" charset="0"/>
                <a:cs typeface="Calibri" panose="020F0502020204030204" pitchFamily="34" charset="0"/>
              </a:rPr>
              <a:t> samt ökad övervakning av transaktioner.</a:t>
            </a:r>
          </a:p>
        </p:txBody>
      </p:sp>
      <p:sp>
        <p:nvSpPr>
          <p:cNvPr id="11" name="textruta 10">
            <a:extLst>
              <a:ext uri="{FF2B5EF4-FFF2-40B4-BE49-F238E27FC236}">
                <a16:creationId xmlns:a16="http://schemas.microsoft.com/office/drawing/2014/main" id="{7A320130-AC1D-45AA-9A6E-84EFB7A040AC}"/>
              </a:ext>
            </a:extLst>
          </p:cNvPr>
          <p:cNvSpPr txBox="1"/>
          <p:nvPr/>
        </p:nvSpPr>
        <p:spPr>
          <a:xfrm>
            <a:off x="0" y="186526"/>
            <a:ext cx="1656184" cy="169277"/>
          </a:xfrm>
          <a:prstGeom prst="rect">
            <a:avLst/>
          </a:prstGeom>
          <a:noFill/>
        </p:spPr>
        <p:txBody>
          <a:bodyPr wrap="square" rtlCol="0">
            <a:spAutoFit/>
          </a:bodyPr>
          <a:lstStyle/>
          <a:p>
            <a:r>
              <a:rPr lang="sv-SE" sz="500" b="1" dirty="0"/>
              <a:t>NBC nationell </a:t>
            </a:r>
            <a:r>
              <a:rPr lang="sv-SE" sz="500" b="1" dirty="0" err="1"/>
              <a:t>lägesbild</a:t>
            </a:r>
            <a:r>
              <a:rPr lang="sv-SE" sz="500" b="1" dirty="0"/>
              <a:t> DECEMBER 2024</a:t>
            </a:r>
          </a:p>
        </p:txBody>
      </p:sp>
      <p:graphicFrame>
        <p:nvGraphicFramePr>
          <p:cNvPr id="15" name="Diagram 14">
            <a:extLst>
              <a:ext uri="{FF2B5EF4-FFF2-40B4-BE49-F238E27FC236}">
                <a16:creationId xmlns:a16="http://schemas.microsoft.com/office/drawing/2014/main" id="{008016D1-19E9-4DE2-BDEE-26C34DB9895B}"/>
              </a:ext>
            </a:extLst>
          </p:cNvPr>
          <p:cNvGraphicFramePr>
            <a:graphicFrameLocks/>
          </p:cNvGraphicFramePr>
          <p:nvPr>
            <p:extLst>
              <p:ext uri="{D42A27DB-BD31-4B8C-83A1-F6EECF244321}">
                <p14:modId xmlns:p14="http://schemas.microsoft.com/office/powerpoint/2010/main" val="2232397899"/>
              </p:ext>
            </p:extLst>
          </p:nvPr>
        </p:nvGraphicFramePr>
        <p:xfrm>
          <a:off x="5652120" y="990303"/>
          <a:ext cx="2448272" cy="129113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Diagram 8">
            <a:extLst>
              <a:ext uri="{FF2B5EF4-FFF2-40B4-BE49-F238E27FC236}">
                <a16:creationId xmlns:a16="http://schemas.microsoft.com/office/drawing/2014/main" id="{AA2BF86E-2E38-438D-9794-26CB351FB4C6}"/>
              </a:ext>
            </a:extLst>
          </p:cNvPr>
          <p:cNvGraphicFramePr>
            <a:graphicFrameLocks/>
          </p:cNvGraphicFramePr>
          <p:nvPr>
            <p:extLst>
              <p:ext uri="{D42A27DB-BD31-4B8C-83A1-F6EECF244321}">
                <p14:modId xmlns:p14="http://schemas.microsoft.com/office/powerpoint/2010/main" val="2557680307"/>
              </p:ext>
            </p:extLst>
          </p:nvPr>
        </p:nvGraphicFramePr>
        <p:xfrm>
          <a:off x="5647666" y="2376157"/>
          <a:ext cx="2448272" cy="132518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Diagram 9">
            <a:extLst>
              <a:ext uri="{FF2B5EF4-FFF2-40B4-BE49-F238E27FC236}">
                <a16:creationId xmlns:a16="http://schemas.microsoft.com/office/drawing/2014/main" id="{4F3387F2-A21A-4A3E-A461-FD69CA3D6C18}"/>
              </a:ext>
            </a:extLst>
          </p:cNvPr>
          <p:cNvGraphicFramePr>
            <a:graphicFrameLocks/>
          </p:cNvGraphicFramePr>
          <p:nvPr>
            <p:extLst>
              <p:ext uri="{D42A27DB-BD31-4B8C-83A1-F6EECF244321}">
                <p14:modId xmlns:p14="http://schemas.microsoft.com/office/powerpoint/2010/main" val="3113404355"/>
              </p:ext>
            </p:extLst>
          </p:nvPr>
        </p:nvGraphicFramePr>
        <p:xfrm>
          <a:off x="5647666" y="3796065"/>
          <a:ext cx="2448272" cy="142377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58858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Rak koppling 5">
            <a:extLst>
              <a:ext uri="{FF2B5EF4-FFF2-40B4-BE49-F238E27FC236}">
                <a16:creationId xmlns:a16="http://schemas.microsoft.com/office/drawing/2014/main" id="{D3A6E0A8-8FF6-4637-ADA0-C48221BB3732}"/>
              </a:ext>
            </a:extLst>
          </p:cNvPr>
          <p:cNvCxnSpPr>
            <a:cxnSpLocks/>
          </p:cNvCxnSpPr>
          <p:nvPr/>
        </p:nvCxnSpPr>
        <p:spPr bwMode="auto">
          <a:xfrm>
            <a:off x="107504" y="337220"/>
            <a:ext cx="7992888" cy="0"/>
          </a:xfrm>
          <a:prstGeom prst="line">
            <a:avLst/>
          </a:prstGeom>
          <a:ln>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extruta 1">
            <a:extLst>
              <a:ext uri="{FF2B5EF4-FFF2-40B4-BE49-F238E27FC236}">
                <a16:creationId xmlns:a16="http://schemas.microsoft.com/office/drawing/2014/main" id="{50DA44A8-64F7-4724-8A0F-3A63BDE06581}"/>
              </a:ext>
            </a:extLst>
          </p:cNvPr>
          <p:cNvSpPr txBox="1"/>
          <p:nvPr/>
        </p:nvSpPr>
        <p:spPr>
          <a:xfrm>
            <a:off x="2987824" y="80713"/>
            <a:ext cx="3168352" cy="307777"/>
          </a:xfrm>
          <a:prstGeom prst="rect">
            <a:avLst/>
          </a:prstGeom>
          <a:noFill/>
        </p:spPr>
        <p:txBody>
          <a:bodyPr wrap="square" rtlCol="0">
            <a:spAutoFit/>
          </a:bodyPr>
          <a:lstStyle/>
          <a:p>
            <a:pPr algn="ctr"/>
            <a:r>
              <a:rPr lang="sv-SE" sz="1400" b="1" dirty="0"/>
              <a:t>BROTTSUTVECKLINGEN</a:t>
            </a:r>
          </a:p>
        </p:txBody>
      </p:sp>
      <p:sp>
        <p:nvSpPr>
          <p:cNvPr id="12" name="textruta 11">
            <a:extLst>
              <a:ext uri="{FF2B5EF4-FFF2-40B4-BE49-F238E27FC236}">
                <a16:creationId xmlns:a16="http://schemas.microsoft.com/office/drawing/2014/main" id="{4942D50B-8161-4BC9-A819-291DE42EE635}"/>
              </a:ext>
            </a:extLst>
          </p:cNvPr>
          <p:cNvSpPr txBox="1"/>
          <p:nvPr/>
        </p:nvSpPr>
        <p:spPr>
          <a:xfrm>
            <a:off x="107504" y="415245"/>
            <a:ext cx="2959841" cy="261610"/>
          </a:xfrm>
          <a:prstGeom prst="rect">
            <a:avLst/>
          </a:prstGeom>
          <a:solidFill>
            <a:schemeClr val="accent1">
              <a:lumMod val="60000"/>
              <a:lumOff val="40000"/>
            </a:schemeClr>
          </a:solidFill>
        </p:spPr>
        <p:txBody>
          <a:bodyPr wrap="square" rtlCol="0">
            <a:spAutoFit/>
          </a:bodyPr>
          <a:lstStyle/>
          <a:p>
            <a:r>
              <a:rPr lang="sv-SE" sz="1100" dirty="0"/>
              <a:t>Utvecklingen av bedrägeribrott totalt;  kap 9</a:t>
            </a:r>
          </a:p>
        </p:txBody>
      </p:sp>
      <p:sp>
        <p:nvSpPr>
          <p:cNvPr id="7" name="Rektangel 6">
            <a:extLst>
              <a:ext uri="{FF2B5EF4-FFF2-40B4-BE49-F238E27FC236}">
                <a16:creationId xmlns:a16="http://schemas.microsoft.com/office/drawing/2014/main" id="{4C6089CE-7F08-4A7B-A865-279CB228B7AD}"/>
              </a:ext>
            </a:extLst>
          </p:cNvPr>
          <p:cNvSpPr/>
          <p:nvPr/>
        </p:nvSpPr>
        <p:spPr>
          <a:xfrm>
            <a:off x="5479029" y="887146"/>
            <a:ext cx="3055717" cy="2123658"/>
          </a:xfrm>
          <a:prstGeom prst="rect">
            <a:avLst/>
          </a:prstGeom>
        </p:spPr>
        <p:txBody>
          <a:bodyPr wrap="square">
            <a:spAutoFit/>
          </a:bodyPr>
          <a:lstStyle/>
          <a:p>
            <a:r>
              <a:rPr lang="sv-SE" sz="1100" b="1" u="sng" dirty="0">
                <a:latin typeface="Calibri" panose="020F0502020204030204" pitchFamily="34" charset="0"/>
                <a:cs typeface="Calibri" panose="020F0502020204030204" pitchFamily="34" charset="0"/>
              </a:rPr>
              <a:t>Totalt</a:t>
            </a:r>
            <a:r>
              <a:rPr lang="sv-SE" sz="1100" dirty="0">
                <a:latin typeface="Calibri" panose="020F0502020204030204" pitchFamily="34" charset="0"/>
                <a:cs typeface="Calibri" panose="020F0502020204030204" pitchFamily="34" charset="0"/>
              </a:rPr>
              <a:t> </a:t>
            </a:r>
            <a:r>
              <a:rPr lang="sv-SE" sz="1050" dirty="0">
                <a:latin typeface="Calibri" panose="020F0502020204030204" pitchFamily="34" charset="0"/>
                <a:cs typeface="Calibri" panose="020F0502020204030204" pitchFamily="34" charset="0"/>
              </a:rPr>
              <a:t>(jan- dec 2024) </a:t>
            </a:r>
            <a:endParaRPr lang="sv-SE" sz="1100" dirty="0">
              <a:latin typeface="Calibri" panose="020F0502020204030204" pitchFamily="34" charset="0"/>
              <a:cs typeface="Calibri" panose="020F0502020204030204" pitchFamily="34" charset="0"/>
            </a:endParaRPr>
          </a:p>
          <a:p>
            <a:endParaRPr lang="sv-SE" sz="1100" dirty="0"/>
          </a:p>
          <a:p>
            <a:r>
              <a:rPr lang="sv-SE" sz="1100" b="1" dirty="0">
                <a:latin typeface="Calibri" panose="020F0502020204030204" pitchFamily="34" charset="0"/>
                <a:cs typeface="Calibri" panose="020F0502020204030204" pitchFamily="34" charset="0"/>
              </a:rPr>
              <a:t>227 434 </a:t>
            </a:r>
            <a:r>
              <a:rPr lang="sv-SE" sz="1100" dirty="0">
                <a:latin typeface="Calibri" panose="020F0502020204030204" pitchFamily="34" charset="0"/>
                <a:cs typeface="Calibri" panose="020F0502020204030204" pitchFamily="34" charset="0"/>
              </a:rPr>
              <a:t>anmälda brott </a:t>
            </a:r>
          </a:p>
          <a:p>
            <a:endParaRPr lang="sv-SE" sz="1100" dirty="0">
              <a:solidFill>
                <a:srgbClr val="FF0000"/>
              </a:solidFill>
              <a:latin typeface="Calibri" panose="020F0502020204030204" pitchFamily="34" charset="0"/>
              <a:cs typeface="Calibri" panose="020F0502020204030204" pitchFamily="34" charset="0"/>
            </a:endParaRPr>
          </a:p>
          <a:p>
            <a:r>
              <a:rPr lang="sv-SE" sz="1100" dirty="0">
                <a:latin typeface="Calibri" panose="020F0502020204030204" pitchFamily="34" charset="0"/>
                <a:cs typeface="Calibri" panose="020F0502020204030204" pitchFamily="34" charset="0"/>
              </a:rPr>
              <a:t>Bedrägeribrotten totalt minskade med 5 procent i jämförelse med föregående månad. </a:t>
            </a:r>
          </a:p>
          <a:p>
            <a:endParaRPr lang="sv-SE" sz="1100" dirty="0">
              <a:latin typeface="Calibri" panose="020F0502020204030204" pitchFamily="34" charset="0"/>
              <a:cs typeface="Calibri" panose="020F0502020204030204" pitchFamily="34" charset="0"/>
            </a:endParaRPr>
          </a:p>
          <a:p>
            <a:r>
              <a:rPr lang="sv-SE" sz="1100" b="1" dirty="0">
                <a:latin typeface="Calibri" panose="020F0502020204030204" pitchFamily="34" charset="0"/>
                <a:cs typeface="Calibri" panose="020F0502020204030204" pitchFamily="34" charset="0"/>
              </a:rPr>
              <a:t>För helåret minskade antalet anmälda brott med 3 procent i jämförelse med 2023.</a:t>
            </a:r>
          </a:p>
          <a:p>
            <a:endParaRPr lang="sv-SE" sz="1100" dirty="0">
              <a:latin typeface="Calibri" panose="020F0502020204030204" pitchFamily="34" charset="0"/>
              <a:cs typeface="Calibri" panose="020F0502020204030204" pitchFamily="34" charset="0"/>
            </a:endParaRPr>
          </a:p>
          <a:p>
            <a:endParaRPr lang="sv-SE" sz="1100" dirty="0">
              <a:latin typeface="Calibri" panose="020F0502020204030204" pitchFamily="34" charset="0"/>
              <a:cs typeface="Calibri" panose="020F0502020204030204" pitchFamily="34" charset="0"/>
            </a:endParaRPr>
          </a:p>
          <a:p>
            <a:endParaRPr lang="sv-SE" sz="1100" dirty="0">
              <a:latin typeface="Calibri" panose="020F0502020204030204" pitchFamily="34" charset="0"/>
              <a:cs typeface="Calibri" panose="020F0502020204030204" pitchFamily="34" charset="0"/>
            </a:endParaRPr>
          </a:p>
        </p:txBody>
      </p:sp>
      <p:sp>
        <p:nvSpPr>
          <p:cNvPr id="10" name="textruta 9">
            <a:extLst>
              <a:ext uri="{FF2B5EF4-FFF2-40B4-BE49-F238E27FC236}">
                <a16:creationId xmlns:a16="http://schemas.microsoft.com/office/drawing/2014/main" id="{188D594C-BDDD-489D-B8A3-F54199BB8BB7}"/>
              </a:ext>
            </a:extLst>
          </p:cNvPr>
          <p:cNvSpPr txBox="1"/>
          <p:nvPr/>
        </p:nvSpPr>
        <p:spPr>
          <a:xfrm>
            <a:off x="138002" y="3815753"/>
            <a:ext cx="3744416" cy="1277273"/>
          </a:xfrm>
          <a:prstGeom prst="rect">
            <a:avLst/>
          </a:prstGeom>
          <a:noFill/>
        </p:spPr>
        <p:txBody>
          <a:bodyPr wrap="square" rtlCol="0">
            <a:spAutoFit/>
          </a:bodyPr>
          <a:lstStyle/>
          <a:p>
            <a:r>
              <a:rPr lang="sv-SE" sz="1100" dirty="0">
                <a:latin typeface="Calibri" panose="020F0502020204030204" pitchFamily="34" charset="0"/>
                <a:cs typeface="Calibri" panose="020F0502020204030204" pitchFamily="34" charset="0"/>
              </a:rPr>
              <a:t>Anmälda brott under december ökade inom kortbedrägerier utan det fysiska kortet men minskade i de flesta andra bedrägerityper. Störst minskning återfinns i investeringsbedrägerier, </a:t>
            </a:r>
            <a:r>
              <a:rPr lang="sv-SE" sz="1100" dirty="0" err="1">
                <a:latin typeface="Calibri" panose="020F0502020204030204" pitchFamily="34" charset="0"/>
                <a:cs typeface="Calibri" panose="020F0502020204030204" pitchFamily="34" charset="0"/>
              </a:rPr>
              <a:t>vishing</a:t>
            </a:r>
            <a:r>
              <a:rPr lang="sv-SE" sz="1100" dirty="0">
                <a:latin typeface="Calibri" panose="020F0502020204030204" pitchFamily="34" charset="0"/>
                <a:cs typeface="Calibri" panose="020F0502020204030204" pitchFamily="34" charset="0"/>
              </a:rPr>
              <a:t> och kortbedrägerier utan det fysiska kortet.</a:t>
            </a:r>
          </a:p>
          <a:p>
            <a:r>
              <a:rPr lang="sv-SE" sz="1100" dirty="0">
                <a:latin typeface="Calibri" panose="020F0502020204030204" pitchFamily="34" charset="0"/>
                <a:cs typeface="Calibri" panose="020F0502020204030204" pitchFamily="34" charset="0"/>
              </a:rPr>
              <a:t>Minskade gjorde också anmälda brott i dimensionen bedrägerier med internationell anknytning.</a:t>
            </a:r>
          </a:p>
        </p:txBody>
      </p:sp>
      <p:sp>
        <p:nvSpPr>
          <p:cNvPr id="17" name="textruta 16">
            <a:extLst>
              <a:ext uri="{FF2B5EF4-FFF2-40B4-BE49-F238E27FC236}">
                <a16:creationId xmlns:a16="http://schemas.microsoft.com/office/drawing/2014/main" id="{64054CDA-0E3B-41D0-A3B9-1F7527E6FF45}"/>
              </a:ext>
            </a:extLst>
          </p:cNvPr>
          <p:cNvSpPr txBox="1"/>
          <p:nvPr/>
        </p:nvSpPr>
        <p:spPr>
          <a:xfrm>
            <a:off x="5694754" y="3107640"/>
            <a:ext cx="1829574" cy="253916"/>
          </a:xfrm>
          <a:prstGeom prst="rect">
            <a:avLst/>
          </a:prstGeom>
          <a:solidFill>
            <a:schemeClr val="accent1">
              <a:lumMod val="60000"/>
              <a:lumOff val="40000"/>
            </a:schemeClr>
          </a:solidFill>
        </p:spPr>
        <p:txBody>
          <a:bodyPr wrap="square" rtlCol="0">
            <a:spAutoFit/>
          </a:bodyPr>
          <a:lstStyle/>
          <a:p>
            <a:r>
              <a:rPr lang="sv-SE" sz="1050" dirty="0"/>
              <a:t>Andelen av bedrägerityper </a:t>
            </a:r>
          </a:p>
        </p:txBody>
      </p:sp>
      <p:sp>
        <p:nvSpPr>
          <p:cNvPr id="11" name="textruta 10">
            <a:extLst>
              <a:ext uri="{FF2B5EF4-FFF2-40B4-BE49-F238E27FC236}">
                <a16:creationId xmlns:a16="http://schemas.microsoft.com/office/drawing/2014/main" id="{7A320130-AC1D-45AA-9A6E-84EFB7A040AC}"/>
              </a:ext>
            </a:extLst>
          </p:cNvPr>
          <p:cNvSpPr txBox="1"/>
          <p:nvPr/>
        </p:nvSpPr>
        <p:spPr>
          <a:xfrm>
            <a:off x="0" y="186526"/>
            <a:ext cx="1656184" cy="169277"/>
          </a:xfrm>
          <a:prstGeom prst="rect">
            <a:avLst/>
          </a:prstGeom>
          <a:noFill/>
        </p:spPr>
        <p:txBody>
          <a:bodyPr wrap="square" rtlCol="0">
            <a:spAutoFit/>
          </a:bodyPr>
          <a:lstStyle/>
          <a:p>
            <a:r>
              <a:rPr lang="sv-SE" sz="500" b="1" dirty="0"/>
              <a:t>NBC nationell </a:t>
            </a:r>
            <a:r>
              <a:rPr lang="sv-SE" sz="500" b="1" dirty="0" err="1"/>
              <a:t>lägesbild</a:t>
            </a:r>
            <a:r>
              <a:rPr lang="sv-SE" sz="500" b="1" dirty="0"/>
              <a:t> DECEMBER 2024</a:t>
            </a:r>
          </a:p>
        </p:txBody>
      </p:sp>
      <p:graphicFrame>
        <p:nvGraphicFramePr>
          <p:cNvPr id="13" name="Diagram 12">
            <a:extLst>
              <a:ext uri="{FF2B5EF4-FFF2-40B4-BE49-F238E27FC236}">
                <a16:creationId xmlns:a16="http://schemas.microsoft.com/office/drawing/2014/main" id="{050D08DD-D25D-4C3C-8F33-77DC533B776E}"/>
              </a:ext>
            </a:extLst>
          </p:cNvPr>
          <p:cNvGraphicFramePr>
            <a:graphicFrameLocks/>
          </p:cNvGraphicFramePr>
          <p:nvPr>
            <p:extLst>
              <p:ext uri="{D42A27DB-BD31-4B8C-83A1-F6EECF244321}">
                <p14:modId xmlns:p14="http://schemas.microsoft.com/office/powerpoint/2010/main" val="624091383"/>
              </p:ext>
            </p:extLst>
          </p:nvPr>
        </p:nvGraphicFramePr>
        <p:xfrm>
          <a:off x="107504" y="743336"/>
          <a:ext cx="5159837" cy="2471078"/>
        </p:xfrm>
        <a:graphic>
          <a:graphicData uri="http://schemas.openxmlformats.org/drawingml/2006/chart">
            <c:chart xmlns:c="http://schemas.openxmlformats.org/drawingml/2006/chart" xmlns:r="http://schemas.openxmlformats.org/officeDocument/2006/relationships" r:id="rId2"/>
          </a:graphicData>
        </a:graphic>
      </p:graphicFrame>
      <p:pic>
        <p:nvPicPr>
          <p:cNvPr id="3" name="Bildobjekt 2">
            <a:extLst>
              <a:ext uri="{FF2B5EF4-FFF2-40B4-BE49-F238E27FC236}">
                <a16:creationId xmlns:a16="http://schemas.microsoft.com/office/drawing/2014/main" id="{43BE2EAA-5173-4C52-9F8C-106511D68446}"/>
              </a:ext>
            </a:extLst>
          </p:cNvPr>
          <p:cNvPicPr>
            <a:picLocks noChangeAspect="1"/>
          </p:cNvPicPr>
          <p:nvPr/>
        </p:nvPicPr>
        <p:blipFill>
          <a:blip r:embed="rId3"/>
          <a:stretch>
            <a:fillRect/>
          </a:stretch>
        </p:blipFill>
        <p:spPr>
          <a:xfrm>
            <a:off x="4136709" y="3485242"/>
            <a:ext cx="4398037" cy="1938293"/>
          </a:xfrm>
          <a:prstGeom prst="rect">
            <a:avLst/>
          </a:prstGeom>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outerShdw blurRad="50800" dist="38100" dir="18900000" algn="bl" rotWithShape="0">
              <a:prstClr val="black">
                <a:alpha val="40000"/>
              </a:prstClr>
            </a:outerShdw>
          </a:effectLst>
        </p:spPr>
      </p:pic>
    </p:spTree>
    <p:extLst>
      <p:ext uri="{BB962C8B-B14F-4D97-AF65-F5344CB8AC3E}">
        <p14:creationId xmlns:p14="http://schemas.microsoft.com/office/powerpoint/2010/main" val="19791640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cxnSp>
        <p:nvCxnSpPr>
          <p:cNvPr id="6" name="Rak koppling 5">
            <a:extLst>
              <a:ext uri="{FF2B5EF4-FFF2-40B4-BE49-F238E27FC236}">
                <a16:creationId xmlns:a16="http://schemas.microsoft.com/office/drawing/2014/main" id="{D3A6E0A8-8FF6-4637-ADA0-C48221BB3732}"/>
              </a:ext>
            </a:extLst>
          </p:cNvPr>
          <p:cNvCxnSpPr>
            <a:cxnSpLocks/>
          </p:cNvCxnSpPr>
          <p:nvPr/>
        </p:nvCxnSpPr>
        <p:spPr bwMode="auto">
          <a:xfrm>
            <a:off x="107504" y="337220"/>
            <a:ext cx="7992888" cy="0"/>
          </a:xfrm>
          <a:prstGeom prst="line">
            <a:avLst/>
          </a:prstGeom>
          <a:ln>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16" name="textruta 15">
            <a:extLst>
              <a:ext uri="{FF2B5EF4-FFF2-40B4-BE49-F238E27FC236}">
                <a16:creationId xmlns:a16="http://schemas.microsoft.com/office/drawing/2014/main" id="{1658C395-C67A-4B39-B33D-30063E017F1B}"/>
              </a:ext>
            </a:extLst>
          </p:cNvPr>
          <p:cNvSpPr txBox="1"/>
          <p:nvPr/>
        </p:nvSpPr>
        <p:spPr>
          <a:xfrm>
            <a:off x="2771800" y="65361"/>
            <a:ext cx="2664296" cy="307777"/>
          </a:xfrm>
          <a:prstGeom prst="rect">
            <a:avLst/>
          </a:prstGeom>
          <a:noFill/>
        </p:spPr>
        <p:txBody>
          <a:bodyPr wrap="square" rtlCol="0">
            <a:spAutoFit/>
          </a:bodyPr>
          <a:lstStyle/>
          <a:p>
            <a:pPr algn="ctr"/>
            <a:r>
              <a:rPr lang="sv-SE" sz="1400" b="1" dirty="0"/>
              <a:t>KORTBEDRÄGERIER-CNP</a:t>
            </a:r>
          </a:p>
        </p:txBody>
      </p:sp>
      <p:sp>
        <p:nvSpPr>
          <p:cNvPr id="19" name="textruta 18">
            <a:extLst>
              <a:ext uri="{FF2B5EF4-FFF2-40B4-BE49-F238E27FC236}">
                <a16:creationId xmlns:a16="http://schemas.microsoft.com/office/drawing/2014/main" id="{66320BB0-2555-4A4D-A91A-9C72A0FD103A}"/>
              </a:ext>
            </a:extLst>
          </p:cNvPr>
          <p:cNvSpPr txBox="1"/>
          <p:nvPr/>
        </p:nvSpPr>
        <p:spPr>
          <a:xfrm>
            <a:off x="171998" y="458194"/>
            <a:ext cx="2527794" cy="261610"/>
          </a:xfrm>
          <a:prstGeom prst="rect">
            <a:avLst/>
          </a:prstGeom>
          <a:solidFill>
            <a:schemeClr val="accent1">
              <a:lumMod val="60000"/>
              <a:lumOff val="40000"/>
            </a:schemeClr>
          </a:solidFill>
        </p:spPr>
        <p:txBody>
          <a:bodyPr wrap="square" rtlCol="0">
            <a:spAutoFit/>
          </a:bodyPr>
          <a:lstStyle/>
          <a:p>
            <a:r>
              <a:rPr lang="sv-SE" sz="1100" dirty="0"/>
              <a:t>Utvecklingen av kortbedrägerier CNP</a:t>
            </a:r>
          </a:p>
        </p:txBody>
      </p:sp>
      <p:sp>
        <p:nvSpPr>
          <p:cNvPr id="21" name="textruta 20">
            <a:extLst>
              <a:ext uri="{FF2B5EF4-FFF2-40B4-BE49-F238E27FC236}">
                <a16:creationId xmlns:a16="http://schemas.microsoft.com/office/drawing/2014/main" id="{D9DE049F-5F46-44A8-9F1B-2F2DBCFFFC67}"/>
              </a:ext>
            </a:extLst>
          </p:cNvPr>
          <p:cNvSpPr txBox="1"/>
          <p:nvPr/>
        </p:nvSpPr>
        <p:spPr>
          <a:xfrm>
            <a:off x="5690005" y="3001516"/>
            <a:ext cx="1762315" cy="261610"/>
          </a:xfrm>
          <a:prstGeom prst="rect">
            <a:avLst/>
          </a:prstGeom>
          <a:solidFill>
            <a:schemeClr val="accent1">
              <a:lumMod val="60000"/>
              <a:lumOff val="40000"/>
            </a:schemeClr>
          </a:solidFill>
        </p:spPr>
        <p:txBody>
          <a:bodyPr wrap="square" rtlCol="0">
            <a:spAutoFit/>
          </a:bodyPr>
          <a:lstStyle/>
          <a:p>
            <a:pPr algn="ctr"/>
            <a:r>
              <a:rPr lang="sv-SE" sz="1100" dirty="0"/>
              <a:t>Månadens siffror</a:t>
            </a:r>
          </a:p>
        </p:txBody>
      </p:sp>
      <p:sp>
        <p:nvSpPr>
          <p:cNvPr id="5" name="textruta 4">
            <a:extLst>
              <a:ext uri="{FF2B5EF4-FFF2-40B4-BE49-F238E27FC236}">
                <a16:creationId xmlns:a16="http://schemas.microsoft.com/office/drawing/2014/main" id="{4E6894B1-B838-4108-996B-EFA21C1C6D00}"/>
              </a:ext>
            </a:extLst>
          </p:cNvPr>
          <p:cNvSpPr txBox="1"/>
          <p:nvPr/>
        </p:nvSpPr>
        <p:spPr>
          <a:xfrm>
            <a:off x="5690005" y="697260"/>
            <a:ext cx="2736304" cy="2362185"/>
          </a:xfrm>
          <a:prstGeom prst="rect">
            <a:avLst/>
          </a:prstGeom>
          <a:noFill/>
        </p:spPr>
        <p:txBody>
          <a:bodyPr wrap="square" rtlCol="0">
            <a:spAutoFit/>
          </a:bodyPr>
          <a:lstStyle/>
          <a:p>
            <a:r>
              <a:rPr lang="sv-SE" sz="1050" b="1" u="sng" dirty="0">
                <a:latin typeface="Calibri" panose="020F0502020204030204" pitchFamily="34" charset="0"/>
                <a:cs typeface="Calibri" panose="020F0502020204030204" pitchFamily="34" charset="0"/>
              </a:rPr>
              <a:t>Totalt</a:t>
            </a:r>
            <a:r>
              <a:rPr lang="sv-SE" sz="1050" b="1" dirty="0">
                <a:latin typeface="Calibri" panose="020F0502020204030204" pitchFamily="34" charset="0"/>
                <a:cs typeface="Calibri" panose="020F0502020204030204" pitchFamily="34" charset="0"/>
              </a:rPr>
              <a:t> </a:t>
            </a:r>
            <a:r>
              <a:rPr lang="sv-SE" sz="1000" dirty="0">
                <a:latin typeface="Calibri" panose="020F0502020204030204" pitchFamily="34" charset="0"/>
                <a:cs typeface="Calibri" panose="020F0502020204030204" pitchFamily="34" charset="0"/>
              </a:rPr>
              <a:t>(jan-dec 2024) </a:t>
            </a:r>
            <a:endParaRPr lang="sv-SE" sz="1050" dirty="0">
              <a:latin typeface="Calibri" panose="020F0502020204030204" pitchFamily="34" charset="0"/>
              <a:cs typeface="Calibri" panose="020F0502020204030204" pitchFamily="34" charset="0"/>
            </a:endParaRPr>
          </a:p>
          <a:p>
            <a:endParaRPr lang="sv-SE" sz="900" b="1" dirty="0">
              <a:latin typeface="Calibri" panose="020F0502020204030204" pitchFamily="34" charset="0"/>
              <a:cs typeface="Calibri" panose="020F0502020204030204" pitchFamily="34" charset="0"/>
            </a:endParaRPr>
          </a:p>
          <a:p>
            <a:r>
              <a:rPr lang="sv-SE" sz="1050" b="1" dirty="0">
                <a:latin typeface="Calibri" panose="020F0502020204030204" pitchFamily="34" charset="0"/>
                <a:cs typeface="Calibri" panose="020F0502020204030204" pitchFamily="34" charset="0"/>
              </a:rPr>
              <a:t>85 380 </a:t>
            </a:r>
            <a:r>
              <a:rPr lang="sv-SE" sz="1100" dirty="0">
                <a:latin typeface="Calibri" panose="020F0502020204030204" pitchFamily="34" charset="0"/>
                <a:cs typeface="Calibri" panose="020F0502020204030204" pitchFamily="34" charset="0"/>
              </a:rPr>
              <a:t>anmälda brott</a:t>
            </a:r>
          </a:p>
          <a:p>
            <a:endParaRPr lang="sv-SE" sz="900" dirty="0">
              <a:latin typeface="Calibri" panose="020F0502020204030204" pitchFamily="34" charset="0"/>
              <a:cs typeface="Calibri" panose="020F0502020204030204" pitchFamily="34" charset="0"/>
            </a:endParaRPr>
          </a:p>
          <a:p>
            <a:r>
              <a:rPr lang="sv-SE" sz="1050" dirty="0">
                <a:latin typeface="Calibri" panose="020F0502020204030204" pitchFamily="34" charset="0"/>
                <a:cs typeface="Calibri" panose="020F0502020204030204" pitchFamily="34" charset="0"/>
              </a:rPr>
              <a:t>Under december ökade antalet anmälda kortbedrägeribrott utan det fysiska kortet med 11 procent i jämförelse med föregående månad.</a:t>
            </a:r>
          </a:p>
          <a:p>
            <a:r>
              <a:rPr lang="sv-SE" sz="1050" dirty="0">
                <a:latin typeface="Calibri" panose="020F0502020204030204" pitchFamily="34" charset="0"/>
                <a:cs typeface="Calibri" panose="020F0502020204030204" pitchFamily="34" charset="0"/>
              </a:rPr>
              <a:t>I jämförelse med december föregående år minskade kortbedrägerierna utan det fysiska kortet med 6 procent.</a:t>
            </a:r>
          </a:p>
          <a:p>
            <a:endParaRPr lang="sv-SE" sz="800" dirty="0">
              <a:latin typeface="Calibri" panose="020F0502020204030204" pitchFamily="34" charset="0"/>
              <a:cs typeface="Calibri" panose="020F0502020204030204" pitchFamily="34" charset="0"/>
            </a:endParaRPr>
          </a:p>
          <a:p>
            <a:r>
              <a:rPr lang="sv-SE" sz="1050" b="1" dirty="0">
                <a:latin typeface="Calibri" panose="020F0502020204030204" pitchFamily="34" charset="0"/>
                <a:cs typeface="Calibri" panose="020F0502020204030204" pitchFamily="34" charset="0"/>
              </a:rPr>
              <a:t>För helåret minskade antalet anmälda brott med 4 procent i jämförelse med 2023.</a:t>
            </a:r>
          </a:p>
        </p:txBody>
      </p:sp>
      <p:sp>
        <p:nvSpPr>
          <p:cNvPr id="12" name="textruta 11">
            <a:extLst>
              <a:ext uri="{FF2B5EF4-FFF2-40B4-BE49-F238E27FC236}">
                <a16:creationId xmlns:a16="http://schemas.microsoft.com/office/drawing/2014/main" id="{3FF6DB81-EB9D-4CC9-9318-D5A81AF12A75}"/>
              </a:ext>
            </a:extLst>
          </p:cNvPr>
          <p:cNvSpPr txBox="1"/>
          <p:nvPr/>
        </p:nvSpPr>
        <p:spPr>
          <a:xfrm>
            <a:off x="0" y="186526"/>
            <a:ext cx="1656184" cy="169277"/>
          </a:xfrm>
          <a:prstGeom prst="rect">
            <a:avLst/>
          </a:prstGeom>
          <a:noFill/>
        </p:spPr>
        <p:txBody>
          <a:bodyPr wrap="square" rtlCol="0">
            <a:spAutoFit/>
          </a:bodyPr>
          <a:lstStyle/>
          <a:p>
            <a:r>
              <a:rPr lang="sv-SE" sz="500" b="1" dirty="0"/>
              <a:t>NBC nationell </a:t>
            </a:r>
            <a:r>
              <a:rPr lang="sv-SE" sz="500" b="1" dirty="0" err="1"/>
              <a:t>lägesbild</a:t>
            </a:r>
            <a:r>
              <a:rPr lang="sv-SE" sz="500" b="1" dirty="0"/>
              <a:t> DECEMBER 2024</a:t>
            </a:r>
          </a:p>
        </p:txBody>
      </p:sp>
      <p:graphicFrame>
        <p:nvGraphicFramePr>
          <p:cNvPr id="11" name="Diagram 10">
            <a:extLst>
              <a:ext uri="{FF2B5EF4-FFF2-40B4-BE49-F238E27FC236}">
                <a16:creationId xmlns:a16="http://schemas.microsoft.com/office/drawing/2014/main" id="{3924FBFB-56D5-4653-B595-F98E787D17B3}"/>
              </a:ext>
            </a:extLst>
          </p:cNvPr>
          <p:cNvGraphicFramePr>
            <a:graphicFrameLocks/>
          </p:cNvGraphicFramePr>
          <p:nvPr>
            <p:extLst>
              <p:ext uri="{D42A27DB-BD31-4B8C-83A1-F6EECF244321}">
                <p14:modId xmlns:p14="http://schemas.microsoft.com/office/powerpoint/2010/main" val="3514517039"/>
              </p:ext>
            </p:extLst>
          </p:nvPr>
        </p:nvGraphicFramePr>
        <p:xfrm>
          <a:off x="160614" y="735741"/>
          <a:ext cx="5366387" cy="240979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Diagram 13">
            <a:extLst>
              <a:ext uri="{FF2B5EF4-FFF2-40B4-BE49-F238E27FC236}">
                <a16:creationId xmlns:a16="http://schemas.microsoft.com/office/drawing/2014/main" id="{1DEC6A7E-84CC-47E8-9220-71AED10D3752}"/>
              </a:ext>
            </a:extLst>
          </p:cNvPr>
          <p:cNvGraphicFramePr>
            <a:graphicFrameLocks/>
          </p:cNvGraphicFramePr>
          <p:nvPr>
            <p:extLst>
              <p:ext uri="{D42A27DB-BD31-4B8C-83A1-F6EECF244321}">
                <p14:modId xmlns:p14="http://schemas.microsoft.com/office/powerpoint/2010/main" val="3454369313"/>
              </p:ext>
            </p:extLst>
          </p:nvPr>
        </p:nvGraphicFramePr>
        <p:xfrm>
          <a:off x="5598914" y="3287481"/>
          <a:ext cx="3091073" cy="2159507"/>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Rak koppling 5">
            <a:extLst>
              <a:ext uri="{FF2B5EF4-FFF2-40B4-BE49-F238E27FC236}">
                <a16:creationId xmlns:a16="http://schemas.microsoft.com/office/drawing/2014/main" id="{D3A6E0A8-8FF6-4637-ADA0-C48221BB3732}"/>
              </a:ext>
            </a:extLst>
          </p:cNvPr>
          <p:cNvCxnSpPr>
            <a:cxnSpLocks/>
          </p:cNvCxnSpPr>
          <p:nvPr/>
        </p:nvCxnSpPr>
        <p:spPr bwMode="auto">
          <a:xfrm>
            <a:off x="107504" y="337220"/>
            <a:ext cx="7992888" cy="0"/>
          </a:xfrm>
          <a:prstGeom prst="line">
            <a:avLst/>
          </a:prstGeom>
          <a:ln>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16" name="textruta 15">
            <a:extLst>
              <a:ext uri="{FF2B5EF4-FFF2-40B4-BE49-F238E27FC236}">
                <a16:creationId xmlns:a16="http://schemas.microsoft.com/office/drawing/2014/main" id="{1658C395-C67A-4B39-B33D-30063E017F1B}"/>
              </a:ext>
            </a:extLst>
          </p:cNvPr>
          <p:cNvSpPr txBox="1"/>
          <p:nvPr/>
        </p:nvSpPr>
        <p:spPr>
          <a:xfrm>
            <a:off x="2771800" y="65361"/>
            <a:ext cx="2664296" cy="307777"/>
          </a:xfrm>
          <a:prstGeom prst="rect">
            <a:avLst/>
          </a:prstGeom>
          <a:noFill/>
        </p:spPr>
        <p:txBody>
          <a:bodyPr wrap="square" rtlCol="0">
            <a:spAutoFit/>
          </a:bodyPr>
          <a:lstStyle/>
          <a:p>
            <a:pPr algn="ctr"/>
            <a:r>
              <a:rPr lang="sv-SE" sz="1400" b="1" dirty="0"/>
              <a:t>KORTBEDRÄGERIER-CP</a:t>
            </a:r>
          </a:p>
        </p:txBody>
      </p:sp>
      <p:sp>
        <p:nvSpPr>
          <p:cNvPr id="19" name="textruta 18">
            <a:extLst>
              <a:ext uri="{FF2B5EF4-FFF2-40B4-BE49-F238E27FC236}">
                <a16:creationId xmlns:a16="http://schemas.microsoft.com/office/drawing/2014/main" id="{66320BB0-2555-4A4D-A91A-9C72A0FD103A}"/>
              </a:ext>
            </a:extLst>
          </p:cNvPr>
          <p:cNvSpPr txBox="1"/>
          <p:nvPr/>
        </p:nvSpPr>
        <p:spPr>
          <a:xfrm>
            <a:off x="35496" y="458194"/>
            <a:ext cx="2527794" cy="261610"/>
          </a:xfrm>
          <a:prstGeom prst="rect">
            <a:avLst/>
          </a:prstGeom>
          <a:solidFill>
            <a:schemeClr val="accent1">
              <a:lumMod val="60000"/>
              <a:lumOff val="40000"/>
            </a:schemeClr>
          </a:solidFill>
        </p:spPr>
        <p:txBody>
          <a:bodyPr wrap="square" rtlCol="0">
            <a:spAutoFit/>
          </a:bodyPr>
          <a:lstStyle/>
          <a:p>
            <a:r>
              <a:rPr lang="sv-SE" sz="1100" dirty="0"/>
              <a:t>Utvecklingen av kortbedrägerier CP</a:t>
            </a:r>
          </a:p>
        </p:txBody>
      </p:sp>
      <p:sp>
        <p:nvSpPr>
          <p:cNvPr id="21" name="textruta 20">
            <a:extLst>
              <a:ext uri="{FF2B5EF4-FFF2-40B4-BE49-F238E27FC236}">
                <a16:creationId xmlns:a16="http://schemas.microsoft.com/office/drawing/2014/main" id="{D9DE049F-5F46-44A8-9F1B-2F2DBCFFFC67}"/>
              </a:ext>
            </a:extLst>
          </p:cNvPr>
          <p:cNvSpPr txBox="1"/>
          <p:nvPr/>
        </p:nvSpPr>
        <p:spPr>
          <a:xfrm>
            <a:off x="5580112" y="3086988"/>
            <a:ext cx="1762315" cy="261610"/>
          </a:xfrm>
          <a:prstGeom prst="rect">
            <a:avLst/>
          </a:prstGeom>
          <a:solidFill>
            <a:schemeClr val="accent1">
              <a:lumMod val="60000"/>
              <a:lumOff val="40000"/>
            </a:schemeClr>
          </a:solidFill>
        </p:spPr>
        <p:txBody>
          <a:bodyPr wrap="square" rtlCol="0">
            <a:spAutoFit/>
          </a:bodyPr>
          <a:lstStyle/>
          <a:p>
            <a:pPr algn="ctr"/>
            <a:r>
              <a:rPr lang="sv-SE" sz="1100" dirty="0"/>
              <a:t>Månadens siffror</a:t>
            </a:r>
          </a:p>
        </p:txBody>
      </p:sp>
      <p:sp>
        <p:nvSpPr>
          <p:cNvPr id="5" name="textruta 4">
            <a:extLst>
              <a:ext uri="{FF2B5EF4-FFF2-40B4-BE49-F238E27FC236}">
                <a16:creationId xmlns:a16="http://schemas.microsoft.com/office/drawing/2014/main" id="{4E6894B1-B838-4108-996B-EFA21C1C6D00}"/>
              </a:ext>
            </a:extLst>
          </p:cNvPr>
          <p:cNvSpPr txBox="1"/>
          <p:nvPr/>
        </p:nvSpPr>
        <p:spPr>
          <a:xfrm>
            <a:off x="5436096" y="918145"/>
            <a:ext cx="3130466" cy="2469907"/>
          </a:xfrm>
          <a:prstGeom prst="rect">
            <a:avLst/>
          </a:prstGeom>
          <a:noFill/>
        </p:spPr>
        <p:txBody>
          <a:bodyPr wrap="square" rtlCol="0">
            <a:spAutoFit/>
          </a:bodyPr>
          <a:lstStyle/>
          <a:p>
            <a:r>
              <a:rPr lang="sv-SE" sz="1050" b="1" u="sng" dirty="0">
                <a:latin typeface="Calibri" panose="020F0502020204030204" pitchFamily="34" charset="0"/>
                <a:cs typeface="Calibri" panose="020F0502020204030204" pitchFamily="34" charset="0"/>
              </a:rPr>
              <a:t>Totalt</a:t>
            </a:r>
            <a:r>
              <a:rPr lang="sv-SE" sz="1050" b="1" dirty="0">
                <a:latin typeface="Calibri" panose="020F0502020204030204" pitchFamily="34" charset="0"/>
                <a:cs typeface="Calibri" panose="020F0502020204030204" pitchFamily="34" charset="0"/>
              </a:rPr>
              <a:t> </a:t>
            </a:r>
            <a:r>
              <a:rPr lang="sv-SE" sz="1000" dirty="0">
                <a:latin typeface="Calibri" panose="020F0502020204030204" pitchFamily="34" charset="0"/>
                <a:cs typeface="Calibri" panose="020F0502020204030204" pitchFamily="34" charset="0"/>
              </a:rPr>
              <a:t>(jan-dec 2024) </a:t>
            </a:r>
            <a:endParaRPr lang="sv-SE" sz="1050" dirty="0">
              <a:latin typeface="Calibri" panose="020F0502020204030204" pitchFamily="34" charset="0"/>
              <a:cs typeface="Calibri" panose="020F0502020204030204" pitchFamily="34" charset="0"/>
            </a:endParaRPr>
          </a:p>
          <a:p>
            <a:r>
              <a:rPr lang="sv-SE" sz="1050" b="1" dirty="0">
                <a:latin typeface="Calibri" panose="020F0502020204030204" pitchFamily="34" charset="0"/>
                <a:cs typeface="Calibri" panose="020F0502020204030204" pitchFamily="34" charset="0"/>
              </a:rPr>
              <a:t>11 308 </a:t>
            </a:r>
            <a:r>
              <a:rPr lang="sv-SE" sz="1100" dirty="0">
                <a:latin typeface="Calibri" panose="020F0502020204030204" pitchFamily="34" charset="0"/>
                <a:cs typeface="Calibri" panose="020F0502020204030204" pitchFamily="34" charset="0"/>
              </a:rPr>
              <a:t>anmälda brott </a:t>
            </a:r>
          </a:p>
          <a:p>
            <a:endParaRPr lang="sv-SE" sz="1100" dirty="0">
              <a:latin typeface="Calibri" panose="020F0502020204030204" pitchFamily="34" charset="0"/>
              <a:cs typeface="Calibri" panose="020F0502020204030204" pitchFamily="34" charset="0"/>
            </a:endParaRPr>
          </a:p>
          <a:p>
            <a:r>
              <a:rPr lang="sv-SE" sz="1100" dirty="0">
                <a:latin typeface="Calibri" panose="020F0502020204030204" pitchFamily="34" charset="0"/>
                <a:cs typeface="Calibri" panose="020F0502020204030204" pitchFamily="34" charset="0"/>
              </a:rPr>
              <a:t>Anmälda kortbedrägerier med fysiskt kort minskade med 3 procent i jämförelse med föregående månad.</a:t>
            </a:r>
          </a:p>
          <a:p>
            <a:r>
              <a:rPr lang="sv-SE" sz="1100" dirty="0">
                <a:latin typeface="Calibri" panose="020F0502020204030204" pitchFamily="34" charset="0"/>
                <a:cs typeface="Calibri" panose="020F0502020204030204" pitchFamily="34" charset="0"/>
              </a:rPr>
              <a:t>I jämförelse med december föregående år minskade kortbedrägerier med fysiskt kort med </a:t>
            </a:r>
            <a:br>
              <a:rPr lang="sv-SE" sz="1100" dirty="0">
                <a:latin typeface="Calibri" panose="020F0502020204030204" pitchFamily="34" charset="0"/>
                <a:cs typeface="Calibri" panose="020F0502020204030204" pitchFamily="34" charset="0"/>
              </a:rPr>
            </a:br>
            <a:r>
              <a:rPr lang="sv-SE" sz="1100" dirty="0">
                <a:latin typeface="Calibri" panose="020F0502020204030204" pitchFamily="34" charset="0"/>
                <a:cs typeface="Calibri" panose="020F0502020204030204" pitchFamily="34" charset="0"/>
              </a:rPr>
              <a:t>17 procent.</a:t>
            </a:r>
          </a:p>
          <a:p>
            <a:endParaRPr lang="sv-SE" sz="1100" dirty="0">
              <a:latin typeface="Calibri" panose="020F0502020204030204" pitchFamily="34" charset="0"/>
              <a:cs typeface="Calibri" panose="020F0502020204030204" pitchFamily="34" charset="0"/>
            </a:endParaRPr>
          </a:p>
          <a:p>
            <a:r>
              <a:rPr lang="sv-SE" sz="1100" b="1" dirty="0">
                <a:latin typeface="Calibri" panose="020F0502020204030204" pitchFamily="34" charset="0"/>
                <a:cs typeface="Calibri" panose="020F0502020204030204" pitchFamily="34" charset="0"/>
              </a:rPr>
              <a:t>För helåret minskade antalet anmälda brott med 17 procent i jämförelse med 2023.</a:t>
            </a:r>
          </a:p>
          <a:p>
            <a:endParaRPr lang="sv-SE" sz="1200" dirty="0">
              <a:latin typeface="Calibri" panose="020F0502020204030204" pitchFamily="34" charset="0"/>
              <a:cs typeface="Calibri" panose="020F0502020204030204" pitchFamily="34" charset="0"/>
            </a:endParaRPr>
          </a:p>
          <a:p>
            <a:endParaRPr lang="sv-SE" sz="1100" dirty="0">
              <a:latin typeface="Calibri" panose="020F0502020204030204" pitchFamily="34" charset="0"/>
              <a:cs typeface="Calibri" panose="020F0502020204030204" pitchFamily="34" charset="0"/>
            </a:endParaRPr>
          </a:p>
        </p:txBody>
      </p:sp>
      <p:sp>
        <p:nvSpPr>
          <p:cNvPr id="10" name="textruta 9">
            <a:extLst>
              <a:ext uri="{FF2B5EF4-FFF2-40B4-BE49-F238E27FC236}">
                <a16:creationId xmlns:a16="http://schemas.microsoft.com/office/drawing/2014/main" id="{72616F7B-A01D-45A7-9054-2DB3EE87C168}"/>
              </a:ext>
            </a:extLst>
          </p:cNvPr>
          <p:cNvSpPr txBox="1"/>
          <p:nvPr/>
        </p:nvSpPr>
        <p:spPr>
          <a:xfrm>
            <a:off x="0" y="186526"/>
            <a:ext cx="1656184" cy="169277"/>
          </a:xfrm>
          <a:prstGeom prst="rect">
            <a:avLst/>
          </a:prstGeom>
          <a:noFill/>
        </p:spPr>
        <p:txBody>
          <a:bodyPr wrap="square" rtlCol="0">
            <a:spAutoFit/>
          </a:bodyPr>
          <a:lstStyle/>
          <a:p>
            <a:r>
              <a:rPr lang="sv-SE" sz="500" b="1" dirty="0"/>
              <a:t>NBC nationell </a:t>
            </a:r>
            <a:r>
              <a:rPr lang="sv-SE" sz="500" b="1" dirty="0" err="1"/>
              <a:t>lägesbild</a:t>
            </a:r>
            <a:r>
              <a:rPr lang="sv-SE" sz="500" b="1" dirty="0"/>
              <a:t> DECEMBER 2024</a:t>
            </a:r>
          </a:p>
        </p:txBody>
      </p:sp>
      <p:graphicFrame>
        <p:nvGraphicFramePr>
          <p:cNvPr id="11" name="Diagram 10">
            <a:extLst>
              <a:ext uri="{FF2B5EF4-FFF2-40B4-BE49-F238E27FC236}">
                <a16:creationId xmlns:a16="http://schemas.microsoft.com/office/drawing/2014/main" id="{4B3BFE81-9EC3-4C5D-A371-4D0FADB2A699}"/>
              </a:ext>
            </a:extLst>
          </p:cNvPr>
          <p:cNvGraphicFramePr>
            <a:graphicFrameLocks/>
          </p:cNvGraphicFramePr>
          <p:nvPr>
            <p:extLst>
              <p:ext uri="{D42A27DB-BD31-4B8C-83A1-F6EECF244321}">
                <p14:modId xmlns:p14="http://schemas.microsoft.com/office/powerpoint/2010/main" val="3089589943"/>
              </p:ext>
            </p:extLst>
          </p:nvPr>
        </p:nvGraphicFramePr>
        <p:xfrm>
          <a:off x="35496" y="783486"/>
          <a:ext cx="5328592" cy="2565097"/>
        </p:xfrm>
        <a:graphic>
          <a:graphicData uri="http://schemas.openxmlformats.org/drawingml/2006/chart">
            <c:chart xmlns:c="http://schemas.openxmlformats.org/drawingml/2006/chart" xmlns:r="http://schemas.openxmlformats.org/officeDocument/2006/relationships" r:id="rId2"/>
          </a:graphicData>
        </a:graphic>
      </p:graphicFrame>
      <p:pic>
        <p:nvPicPr>
          <p:cNvPr id="2" name="Bildobjekt 1">
            <a:extLst>
              <a:ext uri="{FF2B5EF4-FFF2-40B4-BE49-F238E27FC236}">
                <a16:creationId xmlns:a16="http://schemas.microsoft.com/office/drawing/2014/main" id="{B1DEEBD1-5B21-44C7-A959-CE524E552F99}"/>
              </a:ext>
            </a:extLst>
          </p:cNvPr>
          <p:cNvPicPr>
            <a:picLocks noChangeAspect="1"/>
          </p:cNvPicPr>
          <p:nvPr/>
        </p:nvPicPr>
        <p:blipFill>
          <a:blip r:embed="rId3"/>
          <a:stretch>
            <a:fillRect/>
          </a:stretch>
        </p:blipFill>
        <p:spPr>
          <a:xfrm>
            <a:off x="5326202" y="3472865"/>
            <a:ext cx="3240360" cy="2022252"/>
          </a:xfrm>
          <a:prstGeom prst="rect">
            <a:avLst/>
          </a:prstGeom>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outerShdw blurRad="50800" dist="38100" dir="18900000" algn="bl" rotWithShape="0">
              <a:prstClr val="black">
                <a:alpha val="40000"/>
              </a:prstClr>
            </a:outerShdw>
          </a:effectLst>
        </p:spPr>
      </p:pic>
    </p:spTree>
    <p:extLst>
      <p:ext uri="{BB962C8B-B14F-4D97-AF65-F5344CB8AC3E}">
        <p14:creationId xmlns:p14="http://schemas.microsoft.com/office/powerpoint/2010/main" val="19702033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Rak koppling 5">
            <a:extLst>
              <a:ext uri="{FF2B5EF4-FFF2-40B4-BE49-F238E27FC236}">
                <a16:creationId xmlns:a16="http://schemas.microsoft.com/office/drawing/2014/main" id="{D3A6E0A8-8FF6-4637-ADA0-C48221BB3732}"/>
              </a:ext>
            </a:extLst>
          </p:cNvPr>
          <p:cNvCxnSpPr>
            <a:cxnSpLocks/>
          </p:cNvCxnSpPr>
          <p:nvPr/>
        </p:nvCxnSpPr>
        <p:spPr bwMode="auto">
          <a:xfrm>
            <a:off x="107504" y="337220"/>
            <a:ext cx="7992888" cy="0"/>
          </a:xfrm>
          <a:prstGeom prst="line">
            <a:avLst/>
          </a:prstGeom>
          <a:ln>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extruta 1">
            <a:extLst>
              <a:ext uri="{FF2B5EF4-FFF2-40B4-BE49-F238E27FC236}">
                <a16:creationId xmlns:a16="http://schemas.microsoft.com/office/drawing/2014/main" id="{13D6323E-7FB3-476E-BB33-EAF91DC0E099}"/>
              </a:ext>
            </a:extLst>
          </p:cNvPr>
          <p:cNvSpPr txBox="1"/>
          <p:nvPr/>
        </p:nvSpPr>
        <p:spPr>
          <a:xfrm>
            <a:off x="3108051" y="93406"/>
            <a:ext cx="2304256" cy="307777"/>
          </a:xfrm>
          <a:prstGeom prst="rect">
            <a:avLst/>
          </a:prstGeom>
          <a:noFill/>
        </p:spPr>
        <p:txBody>
          <a:bodyPr wrap="square" rtlCol="0">
            <a:spAutoFit/>
          </a:bodyPr>
          <a:lstStyle/>
          <a:p>
            <a:r>
              <a:rPr lang="sv-SE" sz="1400" b="1" dirty="0"/>
              <a:t>ANNONSBEDRÄGERIER</a:t>
            </a:r>
          </a:p>
        </p:txBody>
      </p:sp>
      <p:sp>
        <p:nvSpPr>
          <p:cNvPr id="8" name="textruta 7">
            <a:extLst>
              <a:ext uri="{FF2B5EF4-FFF2-40B4-BE49-F238E27FC236}">
                <a16:creationId xmlns:a16="http://schemas.microsoft.com/office/drawing/2014/main" id="{722012C9-A45A-4615-9852-BC81E9BC621B}"/>
              </a:ext>
            </a:extLst>
          </p:cNvPr>
          <p:cNvSpPr txBox="1"/>
          <p:nvPr/>
        </p:nvSpPr>
        <p:spPr>
          <a:xfrm>
            <a:off x="107504" y="439853"/>
            <a:ext cx="2527794" cy="261610"/>
          </a:xfrm>
          <a:prstGeom prst="rect">
            <a:avLst/>
          </a:prstGeom>
          <a:solidFill>
            <a:schemeClr val="accent1">
              <a:lumMod val="60000"/>
              <a:lumOff val="40000"/>
            </a:schemeClr>
          </a:solidFill>
        </p:spPr>
        <p:txBody>
          <a:bodyPr wrap="square" rtlCol="0">
            <a:spAutoFit/>
          </a:bodyPr>
          <a:lstStyle/>
          <a:p>
            <a:r>
              <a:rPr lang="sv-SE" sz="1100" dirty="0"/>
              <a:t>Utvecklingen av annonsbedrägerier </a:t>
            </a:r>
          </a:p>
        </p:txBody>
      </p:sp>
      <p:sp>
        <p:nvSpPr>
          <p:cNvPr id="10" name="textruta 9">
            <a:extLst>
              <a:ext uri="{FF2B5EF4-FFF2-40B4-BE49-F238E27FC236}">
                <a16:creationId xmlns:a16="http://schemas.microsoft.com/office/drawing/2014/main" id="{47107126-F99B-4E9B-BF57-2B7805679AA1}"/>
              </a:ext>
            </a:extLst>
          </p:cNvPr>
          <p:cNvSpPr txBox="1"/>
          <p:nvPr/>
        </p:nvSpPr>
        <p:spPr>
          <a:xfrm>
            <a:off x="6269509" y="3145532"/>
            <a:ext cx="1614859" cy="261610"/>
          </a:xfrm>
          <a:prstGeom prst="rect">
            <a:avLst/>
          </a:prstGeom>
          <a:solidFill>
            <a:schemeClr val="accent1">
              <a:lumMod val="60000"/>
              <a:lumOff val="40000"/>
            </a:schemeClr>
          </a:solidFill>
        </p:spPr>
        <p:txBody>
          <a:bodyPr wrap="square" rtlCol="0">
            <a:spAutoFit/>
          </a:bodyPr>
          <a:lstStyle/>
          <a:p>
            <a:pPr algn="ctr"/>
            <a:r>
              <a:rPr lang="sv-SE" sz="1100" dirty="0"/>
              <a:t>Månadens siffror</a:t>
            </a:r>
          </a:p>
        </p:txBody>
      </p:sp>
      <p:sp>
        <p:nvSpPr>
          <p:cNvPr id="15" name="textruta 14">
            <a:extLst>
              <a:ext uri="{FF2B5EF4-FFF2-40B4-BE49-F238E27FC236}">
                <a16:creationId xmlns:a16="http://schemas.microsoft.com/office/drawing/2014/main" id="{357CE6D5-E9B9-45CE-806C-B9D430D85872}"/>
              </a:ext>
            </a:extLst>
          </p:cNvPr>
          <p:cNvSpPr txBox="1"/>
          <p:nvPr/>
        </p:nvSpPr>
        <p:spPr>
          <a:xfrm>
            <a:off x="5580112" y="769268"/>
            <a:ext cx="2880320" cy="2585323"/>
          </a:xfrm>
          <a:prstGeom prst="rect">
            <a:avLst/>
          </a:prstGeom>
          <a:noFill/>
        </p:spPr>
        <p:txBody>
          <a:bodyPr wrap="square" rtlCol="0">
            <a:spAutoFit/>
          </a:bodyPr>
          <a:lstStyle/>
          <a:p>
            <a:r>
              <a:rPr lang="sv-SE" sz="1050" b="1" u="sng" dirty="0">
                <a:latin typeface="Calibri" panose="020F0502020204030204" pitchFamily="34" charset="0"/>
                <a:cs typeface="Calibri" panose="020F0502020204030204" pitchFamily="34" charset="0"/>
              </a:rPr>
              <a:t>Totalt  </a:t>
            </a:r>
            <a:r>
              <a:rPr lang="sv-SE" sz="900" dirty="0">
                <a:latin typeface="Calibri" panose="020F0502020204030204" pitchFamily="34" charset="0"/>
                <a:cs typeface="Calibri" panose="020F0502020204030204" pitchFamily="34" charset="0"/>
              </a:rPr>
              <a:t>(jan-dec 2024) </a:t>
            </a:r>
          </a:p>
          <a:p>
            <a:endParaRPr lang="sv-SE" sz="900" dirty="0">
              <a:latin typeface="Calibri" panose="020F0502020204030204" pitchFamily="34" charset="0"/>
              <a:cs typeface="Calibri" panose="020F0502020204030204" pitchFamily="34" charset="0"/>
            </a:endParaRPr>
          </a:p>
          <a:p>
            <a:r>
              <a:rPr lang="sv-SE" sz="1100" b="1" dirty="0">
                <a:latin typeface="Calibri" panose="020F0502020204030204" pitchFamily="34" charset="0"/>
                <a:cs typeface="Calibri" panose="020F0502020204030204" pitchFamily="34" charset="0"/>
              </a:rPr>
              <a:t>24 813 </a:t>
            </a:r>
            <a:r>
              <a:rPr lang="sv-SE" sz="1100" dirty="0">
                <a:latin typeface="Calibri" panose="020F0502020204030204" pitchFamily="34" charset="0"/>
                <a:cs typeface="Calibri" panose="020F0502020204030204" pitchFamily="34" charset="0"/>
              </a:rPr>
              <a:t>anmälda</a:t>
            </a:r>
            <a:r>
              <a:rPr lang="sv-SE" sz="1100" b="1" dirty="0">
                <a:latin typeface="Calibri" panose="020F0502020204030204" pitchFamily="34" charset="0"/>
                <a:cs typeface="Calibri" panose="020F0502020204030204" pitchFamily="34" charset="0"/>
              </a:rPr>
              <a:t> </a:t>
            </a:r>
            <a:r>
              <a:rPr lang="sv-SE" sz="1100" dirty="0">
                <a:latin typeface="Calibri" panose="020F0502020204030204" pitchFamily="34" charset="0"/>
                <a:cs typeface="Calibri" panose="020F0502020204030204" pitchFamily="34" charset="0"/>
              </a:rPr>
              <a:t>brott  </a:t>
            </a:r>
          </a:p>
          <a:p>
            <a:endParaRPr lang="sv-SE" sz="1000" dirty="0">
              <a:latin typeface="Calibri" panose="020F0502020204030204" pitchFamily="34" charset="0"/>
              <a:cs typeface="Calibri" panose="020F0502020204030204" pitchFamily="34" charset="0"/>
            </a:endParaRPr>
          </a:p>
          <a:p>
            <a:r>
              <a:rPr lang="sv-SE" sz="1100" dirty="0">
                <a:latin typeface="Calibri" panose="020F0502020204030204" pitchFamily="34" charset="0"/>
                <a:cs typeface="Calibri" panose="020F0502020204030204" pitchFamily="34" charset="0"/>
              </a:rPr>
              <a:t>Anmälda annonsbedrägerier ökade under december med 3 procent i jämförelse med föregående månad.</a:t>
            </a:r>
          </a:p>
          <a:p>
            <a:endParaRPr lang="sv-SE" sz="1000" dirty="0">
              <a:latin typeface="Calibri" panose="020F0502020204030204" pitchFamily="34" charset="0"/>
              <a:cs typeface="Calibri" panose="020F0502020204030204" pitchFamily="34" charset="0"/>
            </a:endParaRPr>
          </a:p>
          <a:p>
            <a:r>
              <a:rPr lang="sv-SE" sz="1100" dirty="0">
                <a:latin typeface="Calibri" panose="020F0502020204030204" pitchFamily="34" charset="0"/>
                <a:cs typeface="Calibri" panose="020F0502020204030204" pitchFamily="34" charset="0"/>
              </a:rPr>
              <a:t>I jämförelse med december föregående år minskade antal anmälda annonsbedrägerier med 2 procent. </a:t>
            </a:r>
          </a:p>
          <a:p>
            <a:br>
              <a:rPr lang="sv-SE" sz="1100" dirty="0">
                <a:latin typeface="Calibri" panose="020F0502020204030204" pitchFamily="34" charset="0"/>
                <a:cs typeface="Calibri" panose="020F0502020204030204" pitchFamily="34" charset="0"/>
              </a:rPr>
            </a:br>
            <a:r>
              <a:rPr lang="sv-SE" sz="1100" b="1" dirty="0">
                <a:latin typeface="Calibri" panose="020F0502020204030204" pitchFamily="34" charset="0"/>
                <a:cs typeface="Calibri" panose="020F0502020204030204" pitchFamily="34" charset="0"/>
              </a:rPr>
              <a:t>För helåret minskade antalet anmälda brott med 9 procent i jämförelse med 2023.</a:t>
            </a:r>
          </a:p>
          <a:p>
            <a:endParaRPr lang="sv-SE" sz="1050" dirty="0">
              <a:solidFill>
                <a:srgbClr val="FF0000"/>
              </a:solidFill>
              <a:latin typeface="Calibri" panose="020F0502020204030204" pitchFamily="34" charset="0"/>
              <a:cs typeface="Calibri" panose="020F0502020204030204" pitchFamily="34" charset="0"/>
            </a:endParaRPr>
          </a:p>
        </p:txBody>
      </p:sp>
      <p:sp>
        <p:nvSpPr>
          <p:cNvPr id="13" name="textruta 12">
            <a:extLst>
              <a:ext uri="{FF2B5EF4-FFF2-40B4-BE49-F238E27FC236}">
                <a16:creationId xmlns:a16="http://schemas.microsoft.com/office/drawing/2014/main" id="{2083287B-4D48-47E1-AFFB-94B7D9BC3039}"/>
              </a:ext>
            </a:extLst>
          </p:cNvPr>
          <p:cNvSpPr txBox="1"/>
          <p:nvPr/>
        </p:nvSpPr>
        <p:spPr>
          <a:xfrm>
            <a:off x="0" y="186526"/>
            <a:ext cx="1656184" cy="169277"/>
          </a:xfrm>
          <a:prstGeom prst="rect">
            <a:avLst/>
          </a:prstGeom>
          <a:noFill/>
        </p:spPr>
        <p:txBody>
          <a:bodyPr wrap="square" rtlCol="0">
            <a:spAutoFit/>
          </a:bodyPr>
          <a:lstStyle/>
          <a:p>
            <a:r>
              <a:rPr lang="sv-SE" sz="500" b="1" dirty="0"/>
              <a:t>NBC nationell </a:t>
            </a:r>
            <a:r>
              <a:rPr lang="sv-SE" sz="500" b="1" dirty="0" err="1"/>
              <a:t>lägesbild</a:t>
            </a:r>
            <a:r>
              <a:rPr lang="sv-SE" sz="500" b="1" dirty="0"/>
              <a:t> DECEMBER 2024</a:t>
            </a:r>
          </a:p>
        </p:txBody>
      </p:sp>
      <p:graphicFrame>
        <p:nvGraphicFramePr>
          <p:cNvPr id="11" name="Diagram 10">
            <a:extLst>
              <a:ext uri="{FF2B5EF4-FFF2-40B4-BE49-F238E27FC236}">
                <a16:creationId xmlns:a16="http://schemas.microsoft.com/office/drawing/2014/main" id="{2E5769AB-FEF5-437A-B01E-6879677DC9FD}"/>
              </a:ext>
            </a:extLst>
          </p:cNvPr>
          <p:cNvGraphicFramePr>
            <a:graphicFrameLocks/>
          </p:cNvGraphicFramePr>
          <p:nvPr>
            <p:extLst>
              <p:ext uri="{D42A27DB-BD31-4B8C-83A1-F6EECF244321}">
                <p14:modId xmlns:p14="http://schemas.microsoft.com/office/powerpoint/2010/main" val="1581577986"/>
              </p:ext>
            </p:extLst>
          </p:nvPr>
        </p:nvGraphicFramePr>
        <p:xfrm>
          <a:off x="103922" y="765637"/>
          <a:ext cx="5308384" cy="251066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Diagram 11">
            <a:extLst>
              <a:ext uri="{FF2B5EF4-FFF2-40B4-BE49-F238E27FC236}">
                <a16:creationId xmlns:a16="http://schemas.microsoft.com/office/drawing/2014/main" id="{42F8ABD0-7382-4677-8D25-6E6CC484CB09}"/>
              </a:ext>
            </a:extLst>
          </p:cNvPr>
          <p:cNvGraphicFramePr>
            <a:graphicFrameLocks/>
          </p:cNvGraphicFramePr>
          <p:nvPr>
            <p:extLst>
              <p:ext uri="{D42A27DB-BD31-4B8C-83A1-F6EECF244321}">
                <p14:modId xmlns:p14="http://schemas.microsoft.com/office/powerpoint/2010/main" val="878945445"/>
              </p:ext>
            </p:extLst>
          </p:nvPr>
        </p:nvGraphicFramePr>
        <p:xfrm>
          <a:off x="5292080" y="3481986"/>
          <a:ext cx="3312368" cy="19629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154179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Rak koppling 5">
            <a:extLst>
              <a:ext uri="{FF2B5EF4-FFF2-40B4-BE49-F238E27FC236}">
                <a16:creationId xmlns:a16="http://schemas.microsoft.com/office/drawing/2014/main" id="{D3A6E0A8-8FF6-4637-ADA0-C48221BB3732}"/>
              </a:ext>
            </a:extLst>
          </p:cNvPr>
          <p:cNvCxnSpPr>
            <a:cxnSpLocks/>
          </p:cNvCxnSpPr>
          <p:nvPr/>
        </p:nvCxnSpPr>
        <p:spPr bwMode="auto">
          <a:xfrm>
            <a:off x="107504" y="337220"/>
            <a:ext cx="7992888" cy="0"/>
          </a:xfrm>
          <a:prstGeom prst="line">
            <a:avLst/>
          </a:prstGeom>
          <a:ln>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textruta 4">
            <a:extLst>
              <a:ext uri="{FF2B5EF4-FFF2-40B4-BE49-F238E27FC236}">
                <a16:creationId xmlns:a16="http://schemas.microsoft.com/office/drawing/2014/main" id="{8AC15F24-43DA-4AE5-8342-091102B234CF}"/>
              </a:ext>
            </a:extLst>
          </p:cNvPr>
          <p:cNvSpPr txBox="1"/>
          <p:nvPr/>
        </p:nvSpPr>
        <p:spPr>
          <a:xfrm>
            <a:off x="3131840" y="58123"/>
            <a:ext cx="2592288" cy="307777"/>
          </a:xfrm>
          <a:prstGeom prst="rect">
            <a:avLst/>
          </a:prstGeom>
          <a:noFill/>
        </p:spPr>
        <p:txBody>
          <a:bodyPr wrap="square" rtlCol="0">
            <a:spAutoFit/>
          </a:bodyPr>
          <a:lstStyle/>
          <a:p>
            <a:r>
              <a:rPr lang="sv-SE" sz="1400" b="1" dirty="0"/>
              <a:t>FAKTURABEDRÄGERIER</a:t>
            </a:r>
          </a:p>
        </p:txBody>
      </p:sp>
      <p:sp>
        <p:nvSpPr>
          <p:cNvPr id="11" name="textruta 10">
            <a:extLst>
              <a:ext uri="{FF2B5EF4-FFF2-40B4-BE49-F238E27FC236}">
                <a16:creationId xmlns:a16="http://schemas.microsoft.com/office/drawing/2014/main" id="{84F17219-BC44-4DCF-8214-81673431D93F}"/>
              </a:ext>
            </a:extLst>
          </p:cNvPr>
          <p:cNvSpPr txBox="1"/>
          <p:nvPr/>
        </p:nvSpPr>
        <p:spPr>
          <a:xfrm>
            <a:off x="113750" y="426433"/>
            <a:ext cx="2664297" cy="261610"/>
          </a:xfrm>
          <a:prstGeom prst="rect">
            <a:avLst/>
          </a:prstGeom>
          <a:solidFill>
            <a:schemeClr val="accent1">
              <a:lumMod val="60000"/>
              <a:lumOff val="40000"/>
            </a:schemeClr>
          </a:solidFill>
        </p:spPr>
        <p:txBody>
          <a:bodyPr wrap="square" rtlCol="0">
            <a:spAutoFit/>
          </a:bodyPr>
          <a:lstStyle/>
          <a:p>
            <a:r>
              <a:rPr lang="sv-SE" sz="1100" dirty="0"/>
              <a:t>Utvecklingen av fakturabedrägerier</a:t>
            </a:r>
          </a:p>
        </p:txBody>
      </p:sp>
      <p:sp>
        <p:nvSpPr>
          <p:cNvPr id="12" name="textruta 11">
            <a:extLst>
              <a:ext uri="{FF2B5EF4-FFF2-40B4-BE49-F238E27FC236}">
                <a16:creationId xmlns:a16="http://schemas.microsoft.com/office/drawing/2014/main" id="{B803E344-C4C8-4A74-8F49-AC24CDA3A968}"/>
              </a:ext>
            </a:extLst>
          </p:cNvPr>
          <p:cNvSpPr txBox="1"/>
          <p:nvPr/>
        </p:nvSpPr>
        <p:spPr>
          <a:xfrm>
            <a:off x="5652120" y="3243962"/>
            <a:ext cx="1614859" cy="261610"/>
          </a:xfrm>
          <a:prstGeom prst="rect">
            <a:avLst/>
          </a:prstGeom>
          <a:solidFill>
            <a:schemeClr val="accent1">
              <a:lumMod val="60000"/>
              <a:lumOff val="40000"/>
            </a:schemeClr>
          </a:solidFill>
        </p:spPr>
        <p:txBody>
          <a:bodyPr wrap="square" rtlCol="0">
            <a:spAutoFit/>
          </a:bodyPr>
          <a:lstStyle/>
          <a:p>
            <a:pPr algn="ctr"/>
            <a:r>
              <a:rPr lang="sv-SE" sz="1100" dirty="0"/>
              <a:t>Månadens siffror</a:t>
            </a:r>
          </a:p>
        </p:txBody>
      </p:sp>
      <p:sp>
        <p:nvSpPr>
          <p:cNvPr id="14" name="textruta 13">
            <a:extLst>
              <a:ext uri="{FF2B5EF4-FFF2-40B4-BE49-F238E27FC236}">
                <a16:creationId xmlns:a16="http://schemas.microsoft.com/office/drawing/2014/main" id="{2A4F3B82-4E21-4278-972E-ECE951267A79}"/>
              </a:ext>
            </a:extLst>
          </p:cNvPr>
          <p:cNvSpPr txBox="1"/>
          <p:nvPr/>
        </p:nvSpPr>
        <p:spPr>
          <a:xfrm>
            <a:off x="5508104" y="739100"/>
            <a:ext cx="2952328" cy="2446824"/>
          </a:xfrm>
          <a:prstGeom prst="rect">
            <a:avLst/>
          </a:prstGeom>
          <a:noFill/>
        </p:spPr>
        <p:txBody>
          <a:bodyPr wrap="square" rtlCol="0">
            <a:spAutoFit/>
          </a:bodyPr>
          <a:lstStyle/>
          <a:p>
            <a:r>
              <a:rPr lang="sv-SE" sz="1050" b="1" u="sng" dirty="0">
                <a:latin typeface="Calibri" panose="020F0502020204030204" pitchFamily="34" charset="0"/>
                <a:cs typeface="Calibri" panose="020F0502020204030204" pitchFamily="34" charset="0"/>
              </a:rPr>
              <a:t>Totalt</a:t>
            </a:r>
            <a:r>
              <a:rPr lang="sv-SE" sz="1050" b="1" dirty="0">
                <a:latin typeface="Calibri" panose="020F0502020204030204" pitchFamily="34" charset="0"/>
                <a:cs typeface="Calibri" panose="020F0502020204030204" pitchFamily="34" charset="0"/>
              </a:rPr>
              <a:t>  </a:t>
            </a:r>
            <a:r>
              <a:rPr lang="sv-SE" sz="1050" dirty="0">
                <a:latin typeface="Calibri" panose="020F0502020204030204" pitchFamily="34" charset="0"/>
                <a:cs typeface="Calibri" panose="020F0502020204030204" pitchFamily="34" charset="0"/>
              </a:rPr>
              <a:t>(jan-dec 2024)</a:t>
            </a:r>
          </a:p>
          <a:p>
            <a:r>
              <a:rPr lang="sv-SE" sz="1050" dirty="0">
                <a:latin typeface="Calibri" panose="020F0502020204030204" pitchFamily="34" charset="0"/>
                <a:cs typeface="Calibri" panose="020F0502020204030204" pitchFamily="34" charset="0"/>
              </a:rPr>
              <a:t> </a:t>
            </a:r>
            <a:endParaRPr lang="sv-SE" sz="1050" b="1" dirty="0">
              <a:latin typeface="Calibri" panose="020F0502020204030204" pitchFamily="34" charset="0"/>
              <a:cs typeface="Calibri" panose="020F0502020204030204" pitchFamily="34" charset="0"/>
            </a:endParaRPr>
          </a:p>
          <a:p>
            <a:r>
              <a:rPr lang="sv-SE" sz="1100" b="1" dirty="0">
                <a:latin typeface="Calibri" panose="020F0502020204030204" pitchFamily="34" charset="0"/>
                <a:cs typeface="Calibri" panose="020F0502020204030204" pitchFamily="34" charset="0"/>
              </a:rPr>
              <a:t>9 969 </a:t>
            </a:r>
            <a:r>
              <a:rPr lang="sv-SE" sz="1100" dirty="0">
                <a:latin typeface="Calibri" panose="020F0502020204030204" pitchFamily="34" charset="0"/>
                <a:cs typeface="Calibri" panose="020F0502020204030204" pitchFamily="34" charset="0"/>
              </a:rPr>
              <a:t>anmälda brott. </a:t>
            </a:r>
          </a:p>
          <a:p>
            <a:endParaRPr lang="sv-SE" sz="1100" dirty="0">
              <a:latin typeface="Calibri" panose="020F0502020204030204" pitchFamily="34" charset="0"/>
              <a:cs typeface="Calibri" panose="020F0502020204030204" pitchFamily="34" charset="0"/>
            </a:endParaRPr>
          </a:p>
          <a:p>
            <a:r>
              <a:rPr lang="sv-SE" sz="1100" dirty="0">
                <a:latin typeface="Calibri" panose="020F0502020204030204" pitchFamily="34" charset="0"/>
                <a:cs typeface="Calibri" panose="020F0502020204030204" pitchFamily="34" charset="0"/>
              </a:rPr>
              <a:t>Antal anmälda fakturabedrägerier minskade under december med 14 procent i jämförelse med föregående månad.</a:t>
            </a:r>
          </a:p>
          <a:p>
            <a:endParaRPr lang="sv-SE" sz="1100" dirty="0">
              <a:latin typeface="Calibri" panose="020F0502020204030204" pitchFamily="34" charset="0"/>
              <a:cs typeface="Calibri" panose="020F0502020204030204" pitchFamily="34" charset="0"/>
            </a:endParaRPr>
          </a:p>
          <a:p>
            <a:r>
              <a:rPr lang="sv-SE" sz="1100" dirty="0">
                <a:latin typeface="Calibri" panose="020F0502020204030204" pitchFamily="34" charset="0"/>
                <a:cs typeface="Calibri" panose="020F0502020204030204" pitchFamily="34" charset="0"/>
              </a:rPr>
              <a:t>I jämförelse med december föregående år minskade antal anmälda fakturabedrägerier med 7 procent. </a:t>
            </a:r>
          </a:p>
          <a:p>
            <a:br>
              <a:rPr lang="sv-SE" sz="1100" dirty="0">
                <a:latin typeface="Calibri" panose="020F0502020204030204" pitchFamily="34" charset="0"/>
                <a:cs typeface="Calibri" panose="020F0502020204030204" pitchFamily="34" charset="0"/>
              </a:rPr>
            </a:br>
            <a:r>
              <a:rPr lang="sv-SE" sz="1100" b="1" dirty="0">
                <a:latin typeface="Calibri" panose="020F0502020204030204" pitchFamily="34" charset="0"/>
                <a:cs typeface="Calibri" panose="020F0502020204030204" pitchFamily="34" charset="0"/>
              </a:rPr>
              <a:t>För helåret ökade antalet anmälda brott med 23 procent i jämförelse med 2023.</a:t>
            </a:r>
          </a:p>
        </p:txBody>
      </p:sp>
      <p:sp>
        <p:nvSpPr>
          <p:cNvPr id="13" name="textruta 12">
            <a:extLst>
              <a:ext uri="{FF2B5EF4-FFF2-40B4-BE49-F238E27FC236}">
                <a16:creationId xmlns:a16="http://schemas.microsoft.com/office/drawing/2014/main" id="{983F2E31-BCA1-4315-AC91-9C8045CC3ADA}"/>
              </a:ext>
            </a:extLst>
          </p:cNvPr>
          <p:cNvSpPr txBox="1"/>
          <p:nvPr/>
        </p:nvSpPr>
        <p:spPr>
          <a:xfrm>
            <a:off x="0" y="186526"/>
            <a:ext cx="1656184" cy="169277"/>
          </a:xfrm>
          <a:prstGeom prst="rect">
            <a:avLst/>
          </a:prstGeom>
          <a:noFill/>
        </p:spPr>
        <p:txBody>
          <a:bodyPr wrap="square" rtlCol="0">
            <a:spAutoFit/>
          </a:bodyPr>
          <a:lstStyle/>
          <a:p>
            <a:r>
              <a:rPr lang="sv-SE" sz="500" b="1" dirty="0"/>
              <a:t>NBC nationell </a:t>
            </a:r>
            <a:r>
              <a:rPr lang="sv-SE" sz="500" b="1" dirty="0" err="1"/>
              <a:t>lägesbild</a:t>
            </a:r>
            <a:r>
              <a:rPr lang="sv-SE" sz="500" b="1" dirty="0"/>
              <a:t> DECEMBER 2024</a:t>
            </a:r>
          </a:p>
        </p:txBody>
      </p:sp>
      <p:graphicFrame>
        <p:nvGraphicFramePr>
          <p:cNvPr id="16" name="Diagram 15">
            <a:extLst>
              <a:ext uri="{FF2B5EF4-FFF2-40B4-BE49-F238E27FC236}">
                <a16:creationId xmlns:a16="http://schemas.microsoft.com/office/drawing/2014/main" id="{7BBF05F0-8B1E-405C-B540-9AEEE6301E29}"/>
              </a:ext>
            </a:extLst>
          </p:cNvPr>
          <p:cNvGraphicFramePr>
            <a:graphicFrameLocks/>
          </p:cNvGraphicFramePr>
          <p:nvPr>
            <p:extLst>
              <p:ext uri="{D42A27DB-BD31-4B8C-83A1-F6EECF244321}">
                <p14:modId xmlns:p14="http://schemas.microsoft.com/office/powerpoint/2010/main" val="857003602"/>
              </p:ext>
            </p:extLst>
          </p:nvPr>
        </p:nvGraphicFramePr>
        <p:xfrm>
          <a:off x="113419" y="729706"/>
          <a:ext cx="5322678" cy="2559842"/>
        </p:xfrm>
        <a:graphic>
          <a:graphicData uri="http://schemas.openxmlformats.org/drawingml/2006/chart">
            <c:chart xmlns:c="http://schemas.openxmlformats.org/drawingml/2006/chart" xmlns:r="http://schemas.openxmlformats.org/officeDocument/2006/relationships" r:id="rId2"/>
          </a:graphicData>
        </a:graphic>
      </p:graphicFrame>
      <p:pic>
        <p:nvPicPr>
          <p:cNvPr id="4" name="Bildobjekt 3">
            <a:extLst>
              <a:ext uri="{FF2B5EF4-FFF2-40B4-BE49-F238E27FC236}">
                <a16:creationId xmlns:a16="http://schemas.microsoft.com/office/drawing/2014/main" id="{975533F5-4456-4E60-AB8F-9AF38DC83D1B}"/>
              </a:ext>
            </a:extLst>
          </p:cNvPr>
          <p:cNvPicPr>
            <a:picLocks noChangeAspect="1"/>
          </p:cNvPicPr>
          <p:nvPr/>
        </p:nvPicPr>
        <p:blipFill>
          <a:blip r:embed="rId3"/>
          <a:stretch>
            <a:fillRect/>
          </a:stretch>
        </p:blipFill>
        <p:spPr>
          <a:xfrm>
            <a:off x="5369409" y="3554124"/>
            <a:ext cx="3240360" cy="1930329"/>
          </a:xfrm>
          <a:prstGeom prst="rect">
            <a:avLst/>
          </a:prstGeom>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outerShdw blurRad="50800" dist="38100" dir="18900000" algn="bl" rotWithShape="0">
              <a:prstClr val="black">
                <a:alpha val="40000"/>
              </a:prstClr>
            </a:outerShdw>
          </a:effectLst>
        </p:spPr>
      </p:pic>
    </p:spTree>
    <p:extLst>
      <p:ext uri="{BB962C8B-B14F-4D97-AF65-F5344CB8AC3E}">
        <p14:creationId xmlns:p14="http://schemas.microsoft.com/office/powerpoint/2010/main" val="10257265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Rak koppling 5">
            <a:extLst>
              <a:ext uri="{FF2B5EF4-FFF2-40B4-BE49-F238E27FC236}">
                <a16:creationId xmlns:a16="http://schemas.microsoft.com/office/drawing/2014/main" id="{D3A6E0A8-8FF6-4637-ADA0-C48221BB3732}"/>
              </a:ext>
            </a:extLst>
          </p:cNvPr>
          <p:cNvCxnSpPr>
            <a:cxnSpLocks/>
          </p:cNvCxnSpPr>
          <p:nvPr/>
        </p:nvCxnSpPr>
        <p:spPr bwMode="auto">
          <a:xfrm>
            <a:off x="107504" y="337220"/>
            <a:ext cx="7992888" cy="0"/>
          </a:xfrm>
          <a:prstGeom prst="line">
            <a:avLst/>
          </a:prstGeom>
          <a:ln>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textruta 4">
            <a:extLst>
              <a:ext uri="{FF2B5EF4-FFF2-40B4-BE49-F238E27FC236}">
                <a16:creationId xmlns:a16="http://schemas.microsoft.com/office/drawing/2014/main" id="{8AC15F24-43DA-4AE5-8342-091102B234CF}"/>
              </a:ext>
            </a:extLst>
          </p:cNvPr>
          <p:cNvSpPr txBox="1"/>
          <p:nvPr/>
        </p:nvSpPr>
        <p:spPr>
          <a:xfrm>
            <a:off x="2704991" y="52903"/>
            <a:ext cx="3281683" cy="307777"/>
          </a:xfrm>
          <a:prstGeom prst="rect">
            <a:avLst/>
          </a:prstGeom>
          <a:noFill/>
        </p:spPr>
        <p:txBody>
          <a:bodyPr wrap="square" rtlCol="0">
            <a:spAutoFit/>
          </a:bodyPr>
          <a:lstStyle/>
          <a:p>
            <a:pPr algn="ctr"/>
            <a:r>
              <a:rPr lang="sv-SE" sz="1400" b="1" dirty="0"/>
              <a:t>INVESTERINGSBEDRÄGERIER</a:t>
            </a:r>
          </a:p>
        </p:txBody>
      </p:sp>
      <p:sp>
        <p:nvSpPr>
          <p:cNvPr id="11" name="textruta 10">
            <a:extLst>
              <a:ext uri="{FF2B5EF4-FFF2-40B4-BE49-F238E27FC236}">
                <a16:creationId xmlns:a16="http://schemas.microsoft.com/office/drawing/2014/main" id="{867DBA05-B518-4C1A-B451-4E1FC8C2544B}"/>
              </a:ext>
            </a:extLst>
          </p:cNvPr>
          <p:cNvSpPr txBox="1"/>
          <p:nvPr/>
        </p:nvSpPr>
        <p:spPr>
          <a:xfrm>
            <a:off x="99989" y="439852"/>
            <a:ext cx="2887835" cy="261610"/>
          </a:xfrm>
          <a:prstGeom prst="rect">
            <a:avLst/>
          </a:prstGeom>
          <a:solidFill>
            <a:schemeClr val="accent1">
              <a:lumMod val="60000"/>
              <a:lumOff val="40000"/>
            </a:schemeClr>
          </a:solidFill>
        </p:spPr>
        <p:txBody>
          <a:bodyPr wrap="square" rtlCol="0">
            <a:spAutoFit/>
          </a:bodyPr>
          <a:lstStyle/>
          <a:p>
            <a:r>
              <a:rPr lang="sv-SE" sz="1100" dirty="0"/>
              <a:t>Utvecklingen av investeringsbedrägerier </a:t>
            </a:r>
          </a:p>
        </p:txBody>
      </p:sp>
      <p:sp>
        <p:nvSpPr>
          <p:cNvPr id="12" name="textruta 11">
            <a:extLst>
              <a:ext uri="{FF2B5EF4-FFF2-40B4-BE49-F238E27FC236}">
                <a16:creationId xmlns:a16="http://schemas.microsoft.com/office/drawing/2014/main" id="{154201AC-32A9-4E7C-8BD4-6CF7BD40F8C1}"/>
              </a:ext>
            </a:extLst>
          </p:cNvPr>
          <p:cNvSpPr txBox="1"/>
          <p:nvPr/>
        </p:nvSpPr>
        <p:spPr>
          <a:xfrm>
            <a:off x="5477421" y="3073524"/>
            <a:ext cx="1614859" cy="261610"/>
          </a:xfrm>
          <a:prstGeom prst="rect">
            <a:avLst/>
          </a:prstGeom>
          <a:solidFill>
            <a:schemeClr val="accent1">
              <a:lumMod val="60000"/>
              <a:lumOff val="40000"/>
            </a:schemeClr>
          </a:solidFill>
        </p:spPr>
        <p:txBody>
          <a:bodyPr wrap="square" rtlCol="0">
            <a:spAutoFit/>
          </a:bodyPr>
          <a:lstStyle/>
          <a:p>
            <a:pPr algn="ctr"/>
            <a:r>
              <a:rPr lang="sv-SE" sz="1100" dirty="0"/>
              <a:t>Månadens siffror</a:t>
            </a:r>
          </a:p>
        </p:txBody>
      </p:sp>
      <p:sp>
        <p:nvSpPr>
          <p:cNvPr id="14" name="textruta 13">
            <a:extLst>
              <a:ext uri="{FF2B5EF4-FFF2-40B4-BE49-F238E27FC236}">
                <a16:creationId xmlns:a16="http://schemas.microsoft.com/office/drawing/2014/main" id="{78E41A34-8B56-49A8-BD4C-1ADF79456B8E}"/>
              </a:ext>
            </a:extLst>
          </p:cNvPr>
          <p:cNvSpPr txBox="1"/>
          <p:nvPr/>
        </p:nvSpPr>
        <p:spPr>
          <a:xfrm>
            <a:off x="5454084" y="697260"/>
            <a:ext cx="3456384" cy="2285241"/>
          </a:xfrm>
          <a:prstGeom prst="rect">
            <a:avLst/>
          </a:prstGeom>
          <a:noFill/>
        </p:spPr>
        <p:txBody>
          <a:bodyPr wrap="square" rtlCol="0">
            <a:spAutoFit/>
          </a:bodyPr>
          <a:lstStyle/>
          <a:p>
            <a:r>
              <a:rPr lang="sv-SE" sz="1000" b="1" u="sng" dirty="0">
                <a:latin typeface="Calibri" panose="020F0502020204030204" pitchFamily="34" charset="0"/>
                <a:cs typeface="Calibri" panose="020F0502020204030204" pitchFamily="34" charset="0"/>
              </a:rPr>
              <a:t>Totalt </a:t>
            </a:r>
            <a:r>
              <a:rPr lang="sv-SE" sz="1000" dirty="0">
                <a:latin typeface="Calibri" panose="020F0502020204030204" pitchFamily="34" charset="0"/>
                <a:cs typeface="Calibri" panose="020F0502020204030204" pitchFamily="34" charset="0"/>
              </a:rPr>
              <a:t> </a:t>
            </a:r>
            <a:r>
              <a:rPr lang="sv-SE" sz="1050" dirty="0">
                <a:latin typeface="Calibri" panose="020F0502020204030204" pitchFamily="34" charset="0"/>
                <a:cs typeface="Calibri" panose="020F0502020204030204" pitchFamily="34" charset="0"/>
              </a:rPr>
              <a:t>(jan-dec 2024) </a:t>
            </a:r>
            <a:endParaRPr lang="sv-SE" sz="1100" dirty="0">
              <a:latin typeface="Calibri" panose="020F0502020204030204" pitchFamily="34" charset="0"/>
              <a:cs typeface="Calibri" panose="020F0502020204030204" pitchFamily="34" charset="0"/>
            </a:endParaRPr>
          </a:p>
          <a:p>
            <a:endParaRPr lang="sv-SE" sz="1100" dirty="0">
              <a:latin typeface="Calibri" panose="020F0502020204030204" pitchFamily="34" charset="0"/>
              <a:cs typeface="Calibri" panose="020F0502020204030204" pitchFamily="34" charset="0"/>
            </a:endParaRPr>
          </a:p>
          <a:p>
            <a:r>
              <a:rPr lang="sv-SE" sz="1100" b="1" dirty="0">
                <a:latin typeface="Calibri" panose="020F0502020204030204" pitchFamily="34" charset="0"/>
                <a:cs typeface="Calibri" panose="020F0502020204030204" pitchFamily="34" charset="0"/>
              </a:rPr>
              <a:t>3 257 </a:t>
            </a:r>
            <a:r>
              <a:rPr lang="sv-SE" sz="1100" dirty="0">
                <a:latin typeface="Calibri" panose="020F0502020204030204" pitchFamily="34" charset="0"/>
                <a:cs typeface="Calibri" panose="020F0502020204030204" pitchFamily="34" charset="0"/>
              </a:rPr>
              <a:t>anmälda</a:t>
            </a:r>
            <a:r>
              <a:rPr lang="sv-SE" sz="1100" b="1" dirty="0">
                <a:latin typeface="Calibri" panose="020F0502020204030204" pitchFamily="34" charset="0"/>
                <a:cs typeface="Calibri" panose="020F0502020204030204" pitchFamily="34" charset="0"/>
              </a:rPr>
              <a:t> </a:t>
            </a:r>
            <a:r>
              <a:rPr lang="sv-SE" sz="1100" dirty="0">
                <a:latin typeface="Calibri" panose="020F0502020204030204" pitchFamily="34" charset="0"/>
                <a:cs typeface="Calibri" panose="020F0502020204030204" pitchFamily="34" charset="0"/>
              </a:rPr>
              <a:t>brott</a:t>
            </a:r>
          </a:p>
          <a:p>
            <a:endParaRPr lang="sv-SE" sz="1100" dirty="0">
              <a:solidFill>
                <a:srgbClr val="FF0000"/>
              </a:solidFill>
              <a:latin typeface="Calibri" panose="020F0502020204030204" pitchFamily="34" charset="0"/>
              <a:cs typeface="Calibri" panose="020F0502020204030204" pitchFamily="34" charset="0"/>
            </a:endParaRPr>
          </a:p>
          <a:p>
            <a:r>
              <a:rPr lang="sv-SE" sz="1100" dirty="0">
                <a:latin typeface="Calibri" panose="020F0502020204030204" pitchFamily="34" charset="0"/>
                <a:cs typeface="Calibri" panose="020F0502020204030204" pitchFamily="34" charset="0"/>
              </a:rPr>
              <a:t>Antal anmälda investeringsbedrägerier minskade under december med 29 procent i jämförelse med föregående månad.</a:t>
            </a:r>
          </a:p>
          <a:p>
            <a:endParaRPr lang="sv-SE" sz="1100" dirty="0">
              <a:latin typeface="Calibri" panose="020F0502020204030204" pitchFamily="34" charset="0"/>
              <a:cs typeface="Calibri" panose="020F0502020204030204" pitchFamily="34" charset="0"/>
            </a:endParaRPr>
          </a:p>
          <a:p>
            <a:r>
              <a:rPr lang="sv-SE" sz="1100" dirty="0">
                <a:latin typeface="Calibri" panose="020F0502020204030204" pitchFamily="34" charset="0"/>
                <a:cs typeface="Calibri" panose="020F0502020204030204" pitchFamily="34" charset="0"/>
              </a:rPr>
              <a:t>I jämförelse med december 2023 minskade antal anmälda brott med 24 procent.  </a:t>
            </a:r>
          </a:p>
          <a:p>
            <a:endParaRPr lang="sv-SE" sz="1100" dirty="0">
              <a:latin typeface="Calibri" panose="020F0502020204030204" pitchFamily="34" charset="0"/>
              <a:cs typeface="Calibri" panose="020F0502020204030204" pitchFamily="34" charset="0"/>
            </a:endParaRPr>
          </a:p>
          <a:p>
            <a:r>
              <a:rPr lang="sv-SE" sz="1100" b="1" dirty="0">
                <a:latin typeface="Calibri" panose="020F0502020204030204" pitchFamily="34" charset="0"/>
                <a:cs typeface="Calibri" panose="020F0502020204030204" pitchFamily="34" charset="0"/>
              </a:rPr>
              <a:t>För helåret minskade antalet anmälda brott med </a:t>
            </a:r>
            <a:br>
              <a:rPr lang="sv-SE" sz="1100" b="1" dirty="0">
                <a:latin typeface="Calibri" panose="020F0502020204030204" pitchFamily="34" charset="0"/>
                <a:cs typeface="Calibri" panose="020F0502020204030204" pitchFamily="34" charset="0"/>
              </a:rPr>
            </a:br>
            <a:r>
              <a:rPr lang="sv-SE" sz="1100" b="1" dirty="0">
                <a:latin typeface="Calibri" panose="020F0502020204030204" pitchFamily="34" charset="0"/>
                <a:cs typeface="Calibri" panose="020F0502020204030204" pitchFamily="34" charset="0"/>
              </a:rPr>
              <a:t>17 procent i jämförelse med 2023.</a:t>
            </a:r>
            <a:endParaRPr lang="sv-SE" sz="1100" dirty="0">
              <a:latin typeface="Calibri" panose="020F0502020204030204" pitchFamily="34" charset="0"/>
              <a:cs typeface="Calibri" panose="020F0502020204030204" pitchFamily="34" charset="0"/>
            </a:endParaRPr>
          </a:p>
        </p:txBody>
      </p:sp>
      <p:sp>
        <p:nvSpPr>
          <p:cNvPr id="10" name="textruta 9">
            <a:extLst>
              <a:ext uri="{FF2B5EF4-FFF2-40B4-BE49-F238E27FC236}">
                <a16:creationId xmlns:a16="http://schemas.microsoft.com/office/drawing/2014/main" id="{FF37C395-2E82-45C2-8292-52845AADD691}"/>
              </a:ext>
            </a:extLst>
          </p:cNvPr>
          <p:cNvSpPr txBox="1"/>
          <p:nvPr/>
        </p:nvSpPr>
        <p:spPr>
          <a:xfrm>
            <a:off x="0" y="186526"/>
            <a:ext cx="1656184" cy="169277"/>
          </a:xfrm>
          <a:prstGeom prst="rect">
            <a:avLst/>
          </a:prstGeom>
          <a:noFill/>
        </p:spPr>
        <p:txBody>
          <a:bodyPr wrap="square" rtlCol="0">
            <a:spAutoFit/>
          </a:bodyPr>
          <a:lstStyle/>
          <a:p>
            <a:r>
              <a:rPr lang="sv-SE" sz="500" b="1" dirty="0"/>
              <a:t>NBC nationell </a:t>
            </a:r>
            <a:r>
              <a:rPr lang="sv-SE" sz="500" b="1" dirty="0" err="1"/>
              <a:t>lägesbild</a:t>
            </a:r>
            <a:r>
              <a:rPr lang="sv-SE" sz="500" b="1" dirty="0"/>
              <a:t> DECEMBER 2024</a:t>
            </a:r>
          </a:p>
        </p:txBody>
      </p:sp>
      <p:graphicFrame>
        <p:nvGraphicFramePr>
          <p:cNvPr id="15" name="Diagram 14">
            <a:extLst>
              <a:ext uri="{FF2B5EF4-FFF2-40B4-BE49-F238E27FC236}">
                <a16:creationId xmlns:a16="http://schemas.microsoft.com/office/drawing/2014/main" id="{EB5EC3D8-3C78-45F8-942E-ECB90F2730D7}"/>
              </a:ext>
            </a:extLst>
          </p:cNvPr>
          <p:cNvGraphicFramePr>
            <a:graphicFrameLocks/>
          </p:cNvGraphicFramePr>
          <p:nvPr>
            <p:extLst>
              <p:ext uri="{D42A27DB-BD31-4B8C-83A1-F6EECF244321}">
                <p14:modId xmlns:p14="http://schemas.microsoft.com/office/powerpoint/2010/main" val="1682944379"/>
              </p:ext>
            </p:extLst>
          </p:nvPr>
        </p:nvGraphicFramePr>
        <p:xfrm>
          <a:off x="99989" y="747629"/>
          <a:ext cx="5192091" cy="2587505"/>
        </p:xfrm>
        <a:graphic>
          <a:graphicData uri="http://schemas.openxmlformats.org/drawingml/2006/chart">
            <c:chart xmlns:c="http://schemas.openxmlformats.org/drawingml/2006/chart" xmlns:r="http://schemas.openxmlformats.org/officeDocument/2006/relationships" r:id="rId2"/>
          </a:graphicData>
        </a:graphic>
      </p:graphicFrame>
      <p:pic>
        <p:nvPicPr>
          <p:cNvPr id="4" name="Bildobjekt 3">
            <a:extLst>
              <a:ext uri="{FF2B5EF4-FFF2-40B4-BE49-F238E27FC236}">
                <a16:creationId xmlns:a16="http://schemas.microsoft.com/office/drawing/2014/main" id="{366E07E6-FA28-4B33-828F-AFC828602F32}"/>
              </a:ext>
            </a:extLst>
          </p:cNvPr>
          <p:cNvPicPr>
            <a:picLocks noChangeAspect="1"/>
          </p:cNvPicPr>
          <p:nvPr/>
        </p:nvPicPr>
        <p:blipFill>
          <a:blip r:embed="rId3"/>
          <a:stretch>
            <a:fillRect/>
          </a:stretch>
        </p:blipFill>
        <p:spPr>
          <a:xfrm>
            <a:off x="5319039" y="3476833"/>
            <a:ext cx="3285409" cy="1881932"/>
          </a:xfrm>
          <a:prstGeom prst="rect">
            <a:avLst/>
          </a:prstGeom>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outerShdw blurRad="50800" dist="38100" dir="18900000" algn="bl" rotWithShape="0">
              <a:prstClr val="black">
                <a:alpha val="40000"/>
              </a:prstClr>
            </a:outerShdw>
          </a:effectLst>
        </p:spPr>
      </p:pic>
    </p:spTree>
    <p:extLst>
      <p:ext uri="{BB962C8B-B14F-4D97-AF65-F5344CB8AC3E}">
        <p14:creationId xmlns:p14="http://schemas.microsoft.com/office/powerpoint/2010/main" val="37534028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Rak koppling 5">
            <a:extLst>
              <a:ext uri="{FF2B5EF4-FFF2-40B4-BE49-F238E27FC236}">
                <a16:creationId xmlns:a16="http://schemas.microsoft.com/office/drawing/2014/main" id="{D3A6E0A8-8FF6-4637-ADA0-C48221BB3732}"/>
              </a:ext>
            </a:extLst>
          </p:cNvPr>
          <p:cNvCxnSpPr>
            <a:cxnSpLocks/>
          </p:cNvCxnSpPr>
          <p:nvPr/>
        </p:nvCxnSpPr>
        <p:spPr bwMode="auto">
          <a:xfrm>
            <a:off x="107504" y="337220"/>
            <a:ext cx="7992888" cy="0"/>
          </a:xfrm>
          <a:prstGeom prst="line">
            <a:avLst/>
          </a:prstGeom>
          <a:ln>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textruta 4">
            <a:extLst>
              <a:ext uri="{FF2B5EF4-FFF2-40B4-BE49-F238E27FC236}">
                <a16:creationId xmlns:a16="http://schemas.microsoft.com/office/drawing/2014/main" id="{8AC15F24-43DA-4AE5-8342-091102B234CF}"/>
              </a:ext>
            </a:extLst>
          </p:cNvPr>
          <p:cNvSpPr txBox="1"/>
          <p:nvPr/>
        </p:nvSpPr>
        <p:spPr>
          <a:xfrm>
            <a:off x="3419872" y="58123"/>
            <a:ext cx="2304256" cy="307777"/>
          </a:xfrm>
          <a:prstGeom prst="rect">
            <a:avLst/>
          </a:prstGeom>
          <a:noFill/>
        </p:spPr>
        <p:txBody>
          <a:bodyPr wrap="square" rtlCol="0">
            <a:spAutoFit/>
          </a:bodyPr>
          <a:lstStyle/>
          <a:p>
            <a:r>
              <a:rPr lang="sv-SE" sz="1400" b="1" dirty="0"/>
              <a:t>ROMANSBEDRÄGERIER</a:t>
            </a:r>
          </a:p>
        </p:txBody>
      </p:sp>
      <p:sp>
        <p:nvSpPr>
          <p:cNvPr id="11" name="textruta 10">
            <a:extLst>
              <a:ext uri="{FF2B5EF4-FFF2-40B4-BE49-F238E27FC236}">
                <a16:creationId xmlns:a16="http://schemas.microsoft.com/office/drawing/2014/main" id="{84F17219-BC44-4DCF-8214-81673431D93F}"/>
              </a:ext>
            </a:extLst>
          </p:cNvPr>
          <p:cNvSpPr txBox="1"/>
          <p:nvPr/>
        </p:nvSpPr>
        <p:spPr>
          <a:xfrm>
            <a:off x="113750" y="426433"/>
            <a:ext cx="2664297" cy="261610"/>
          </a:xfrm>
          <a:prstGeom prst="rect">
            <a:avLst/>
          </a:prstGeom>
          <a:solidFill>
            <a:schemeClr val="accent1">
              <a:lumMod val="60000"/>
              <a:lumOff val="40000"/>
            </a:schemeClr>
          </a:solidFill>
        </p:spPr>
        <p:txBody>
          <a:bodyPr wrap="square" rtlCol="0">
            <a:spAutoFit/>
          </a:bodyPr>
          <a:lstStyle/>
          <a:p>
            <a:r>
              <a:rPr lang="sv-SE" sz="1100" dirty="0"/>
              <a:t>Utvecklingen av romansbedrägerier</a:t>
            </a:r>
          </a:p>
        </p:txBody>
      </p:sp>
      <p:sp>
        <p:nvSpPr>
          <p:cNvPr id="12" name="textruta 11">
            <a:extLst>
              <a:ext uri="{FF2B5EF4-FFF2-40B4-BE49-F238E27FC236}">
                <a16:creationId xmlns:a16="http://schemas.microsoft.com/office/drawing/2014/main" id="{B803E344-C4C8-4A74-8F49-AC24CDA3A968}"/>
              </a:ext>
            </a:extLst>
          </p:cNvPr>
          <p:cNvSpPr txBox="1"/>
          <p:nvPr/>
        </p:nvSpPr>
        <p:spPr>
          <a:xfrm>
            <a:off x="5621437" y="3171954"/>
            <a:ext cx="1614859" cy="261610"/>
          </a:xfrm>
          <a:prstGeom prst="rect">
            <a:avLst/>
          </a:prstGeom>
          <a:solidFill>
            <a:schemeClr val="accent1">
              <a:lumMod val="60000"/>
              <a:lumOff val="40000"/>
            </a:schemeClr>
          </a:solidFill>
        </p:spPr>
        <p:txBody>
          <a:bodyPr wrap="square" rtlCol="0">
            <a:spAutoFit/>
          </a:bodyPr>
          <a:lstStyle/>
          <a:p>
            <a:pPr algn="ctr"/>
            <a:r>
              <a:rPr lang="sv-SE" sz="1100" dirty="0"/>
              <a:t>Månadens siffror</a:t>
            </a:r>
          </a:p>
        </p:txBody>
      </p:sp>
      <p:sp>
        <p:nvSpPr>
          <p:cNvPr id="14" name="textruta 13">
            <a:extLst>
              <a:ext uri="{FF2B5EF4-FFF2-40B4-BE49-F238E27FC236}">
                <a16:creationId xmlns:a16="http://schemas.microsoft.com/office/drawing/2014/main" id="{2A4F3B82-4E21-4278-972E-ECE951267A79}"/>
              </a:ext>
            </a:extLst>
          </p:cNvPr>
          <p:cNvSpPr txBox="1"/>
          <p:nvPr/>
        </p:nvSpPr>
        <p:spPr>
          <a:xfrm>
            <a:off x="5516169" y="697260"/>
            <a:ext cx="3096344" cy="2616101"/>
          </a:xfrm>
          <a:prstGeom prst="rect">
            <a:avLst/>
          </a:prstGeom>
          <a:noFill/>
        </p:spPr>
        <p:txBody>
          <a:bodyPr wrap="square" rtlCol="0">
            <a:spAutoFit/>
          </a:bodyPr>
          <a:lstStyle/>
          <a:p>
            <a:r>
              <a:rPr lang="sv-SE" sz="1050" b="1" u="sng" dirty="0">
                <a:latin typeface="Calibri" panose="020F0502020204030204" pitchFamily="34" charset="0"/>
                <a:cs typeface="Calibri" panose="020F0502020204030204" pitchFamily="34" charset="0"/>
              </a:rPr>
              <a:t>Totalt</a:t>
            </a:r>
            <a:r>
              <a:rPr lang="sv-SE" sz="1050" b="1" dirty="0">
                <a:latin typeface="Calibri" panose="020F0502020204030204" pitchFamily="34" charset="0"/>
                <a:cs typeface="Calibri" panose="020F0502020204030204" pitchFamily="34" charset="0"/>
              </a:rPr>
              <a:t>  </a:t>
            </a:r>
            <a:r>
              <a:rPr lang="sv-SE" sz="1050" dirty="0">
                <a:latin typeface="Calibri" panose="020F0502020204030204" pitchFamily="34" charset="0"/>
                <a:cs typeface="Calibri" panose="020F0502020204030204" pitchFamily="34" charset="0"/>
              </a:rPr>
              <a:t>(jan-dec 2024)</a:t>
            </a:r>
          </a:p>
          <a:p>
            <a:r>
              <a:rPr lang="sv-SE" sz="1050" dirty="0">
                <a:latin typeface="Calibri" panose="020F0502020204030204" pitchFamily="34" charset="0"/>
                <a:cs typeface="Calibri" panose="020F0502020204030204" pitchFamily="34" charset="0"/>
              </a:rPr>
              <a:t> </a:t>
            </a:r>
            <a:endParaRPr lang="sv-SE" sz="1050" b="1" dirty="0">
              <a:latin typeface="Calibri" panose="020F0502020204030204" pitchFamily="34" charset="0"/>
              <a:cs typeface="Calibri" panose="020F0502020204030204" pitchFamily="34" charset="0"/>
            </a:endParaRPr>
          </a:p>
          <a:p>
            <a:r>
              <a:rPr lang="sv-SE" sz="1100" b="1" dirty="0">
                <a:latin typeface="Calibri" panose="020F0502020204030204" pitchFamily="34" charset="0"/>
                <a:cs typeface="Calibri" panose="020F0502020204030204" pitchFamily="34" charset="0"/>
              </a:rPr>
              <a:t>1 287 </a:t>
            </a:r>
            <a:r>
              <a:rPr lang="sv-SE" sz="1100" dirty="0">
                <a:latin typeface="Calibri" panose="020F0502020204030204" pitchFamily="34" charset="0"/>
                <a:cs typeface="Calibri" panose="020F0502020204030204" pitchFamily="34" charset="0"/>
              </a:rPr>
              <a:t>anmälda brott. </a:t>
            </a:r>
          </a:p>
          <a:p>
            <a:endParaRPr lang="sv-SE" sz="1100" dirty="0">
              <a:latin typeface="Calibri" panose="020F0502020204030204" pitchFamily="34" charset="0"/>
              <a:cs typeface="Calibri" panose="020F0502020204030204" pitchFamily="34" charset="0"/>
            </a:endParaRPr>
          </a:p>
          <a:p>
            <a:r>
              <a:rPr lang="sv-SE" sz="1100" dirty="0">
                <a:latin typeface="Calibri" panose="020F0502020204030204" pitchFamily="34" charset="0"/>
                <a:cs typeface="Calibri" panose="020F0502020204030204" pitchFamily="34" charset="0"/>
              </a:rPr>
              <a:t>Antal anmälda romansbedrägerier minskade under november med 3</a:t>
            </a:r>
            <a:r>
              <a:rPr lang="sv-SE" sz="1100" b="1" dirty="0">
                <a:latin typeface="Calibri" panose="020F0502020204030204" pitchFamily="34" charset="0"/>
                <a:cs typeface="Calibri" panose="020F0502020204030204" pitchFamily="34" charset="0"/>
              </a:rPr>
              <a:t> </a:t>
            </a:r>
            <a:r>
              <a:rPr lang="sv-SE" sz="1100" dirty="0">
                <a:latin typeface="Calibri" panose="020F0502020204030204" pitchFamily="34" charset="0"/>
                <a:cs typeface="Calibri" panose="020F0502020204030204" pitchFamily="34" charset="0"/>
              </a:rPr>
              <a:t>procent i jämförelse med föregående månad.</a:t>
            </a:r>
          </a:p>
          <a:p>
            <a:endParaRPr lang="sv-SE" sz="1100" dirty="0">
              <a:latin typeface="Calibri" panose="020F0502020204030204" pitchFamily="34" charset="0"/>
              <a:cs typeface="Calibri" panose="020F0502020204030204" pitchFamily="34" charset="0"/>
            </a:endParaRPr>
          </a:p>
          <a:p>
            <a:r>
              <a:rPr lang="sv-SE" sz="1100" dirty="0">
                <a:latin typeface="Calibri" panose="020F0502020204030204" pitchFamily="34" charset="0"/>
                <a:cs typeface="Calibri" panose="020F0502020204030204" pitchFamily="34" charset="0"/>
              </a:rPr>
              <a:t>I jämförelse med december föregående år minskade antal anmälda romansbedrägerier med 17 procent. </a:t>
            </a:r>
          </a:p>
          <a:p>
            <a:endParaRPr lang="sv-SE" sz="1100" dirty="0">
              <a:latin typeface="Calibri" panose="020F0502020204030204" pitchFamily="34" charset="0"/>
              <a:cs typeface="Calibri" panose="020F0502020204030204" pitchFamily="34" charset="0"/>
            </a:endParaRPr>
          </a:p>
          <a:p>
            <a:r>
              <a:rPr lang="sv-SE" sz="1100" b="1" dirty="0">
                <a:latin typeface="Calibri" panose="020F0502020204030204" pitchFamily="34" charset="0"/>
                <a:cs typeface="Calibri" panose="020F0502020204030204" pitchFamily="34" charset="0"/>
              </a:rPr>
              <a:t>För helåret minskade antalet anmälda brott med </a:t>
            </a:r>
            <a:br>
              <a:rPr lang="sv-SE" sz="1100" b="1" dirty="0">
                <a:latin typeface="Calibri" panose="020F0502020204030204" pitchFamily="34" charset="0"/>
                <a:cs typeface="Calibri" panose="020F0502020204030204" pitchFamily="34" charset="0"/>
              </a:rPr>
            </a:br>
            <a:r>
              <a:rPr lang="sv-SE" sz="1100" b="1" dirty="0">
                <a:latin typeface="Calibri" panose="020F0502020204030204" pitchFamily="34" charset="0"/>
                <a:cs typeface="Calibri" panose="020F0502020204030204" pitchFamily="34" charset="0"/>
              </a:rPr>
              <a:t>1 procent i jämförelse med 2023.</a:t>
            </a:r>
            <a:endParaRPr lang="sv-SE" sz="1100" dirty="0">
              <a:latin typeface="Calibri" panose="020F0502020204030204" pitchFamily="34" charset="0"/>
              <a:cs typeface="Calibri" panose="020F0502020204030204" pitchFamily="34" charset="0"/>
            </a:endParaRPr>
          </a:p>
          <a:p>
            <a:endParaRPr lang="sv-SE" sz="1100" dirty="0">
              <a:latin typeface="Calibri" panose="020F0502020204030204" pitchFamily="34" charset="0"/>
              <a:cs typeface="Calibri" panose="020F0502020204030204" pitchFamily="34" charset="0"/>
            </a:endParaRPr>
          </a:p>
        </p:txBody>
      </p:sp>
      <p:sp>
        <p:nvSpPr>
          <p:cNvPr id="10" name="textruta 9">
            <a:extLst>
              <a:ext uri="{FF2B5EF4-FFF2-40B4-BE49-F238E27FC236}">
                <a16:creationId xmlns:a16="http://schemas.microsoft.com/office/drawing/2014/main" id="{E8C07126-FD4F-428A-A417-1470CD264B68}"/>
              </a:ext>
            </a:extLst>
          </p:cNvPr>
          <p:cNvSpPr txBox="1"/>
          <p:nvPr/>
        </p:nvSpPr>
        <p:spPr>
          <a:xfrm>
            <a:off x="0" y="186526"/>
            <a:ext cx="1656184" cy="169277"/>
          </a:xfrm>
          <a:prstGeom prst="rect">
            <a:avLst/>
          </a:prstGeom>
          <a:noFill/>
        </p:spPr>
        <p:txBody>
          <a:bodyPr wrap="square" rtlCol="0">
            <a:spAutoFit/>
          </a:bodyPr>
          <a:lstStyle/>
          <a:p>
            <a:r>
              <a:rPr lang="sv-SE" sz="500" b="1" dirty="0"/>
              <a:t>NBC nationell </a:t>
            </a:r>
            <a:r>
              <a:rPr lang="sv-SE" sz="500" b="1" dirty="0" err="1"/>
              <a:t>lägesbild</a:t>
            </a:r>
            <a:r>
              <a:rPr lang="sv-SE" sz="500" b="1" dirty="0"/>
              <a:t> DECEMBER 2024</a:t>
            </a:r>
          </a:p>
        </p:txBody>
      </p:sp>
      <p:graphicFrame>
        <p:nvGraphicFramePr>
          <p:cNvPr id="13" name="Diagram 12">
            <a:extLst>
              <a:ext uri="{FF2B5EF4-FFF2-40B4-BE49-F238E27FC236}">
                <a16:creationId xmlns:a16="http://schemas.microsoft.com/office/drawing/2014/main" id="{50D45260-06C8-4E1E-A0E7-37215E9AF3AB}"/>
              </a:ext>
            </a:extLst>
          </p:cNvPr>
          <p:cNvGraphicFramePr>
            <a:graphicFrameLocks/>
          </p:cNvGraphicFramePr>
          <p:nvPr>
            <p:extLst>
              <p:ext uri="{D42A27DB-BD31-4B8C-83A1-F6EECF244321}">
                <p14:modId xmlns:p14="http://schemas.microsoft.com/office/powerpoint/2010/main" val="1915961431"/>
              </p:ext>
            </p:extLst>
          </p:nvPr>
        </p:nvGraphicFramePr>
        <p:xfrm>
          <a:off x="108153" y="697466"/>
          <a:ext cx="5408015" cy="2664067"/>
        </p:xfrm>
        <a:graphic>
          <a:graphicData uri="http://schemas.openxmlformats.org/drawingml/2006/chart">
            <c:chart xmlns:c="http://schemas.openxmlformats.org/drawingml/2006/chart" xmlns:r="http://schemas.openxmlformats.org/officeDocument/2006/relationships" r:id="rId2"/>
          </a:graphicData>
        </a:graphic>
      </p:graphicFrame>
      <p:pic>
        <p:nvPicPr>
          <p:cNvPr id="4" name="Bildobjekt 3">
            <a:extLst>
              <a:ext uri="{FF2B5EF4-FFF2-40B4-BE49-F238E27FC236}">
                <a16:creationId xmlns:a16="http://schemas.microsoft.com/office/drawing/2014/main" id="{4AE94694-8FFA-4FE9-8E9D-1A924686A171}"/>
              </a:ext>
            </a:extLst>
          </p:cNvPr>
          <p:cNvPicPr>
            <a:picLocks noChangeAspect="1"/>
          </p:cNvPicPr>
          <p:nvPr/>
        </p:nvPicPr>
        <p:blipFill>
          <a:blip r:embed="rId3"/>
          <a:stretch>
            <a:fillRect/>
          </a:stretch>
        </p:blipFill>
        <p:spPr>
          <a:xfrm>
            <a:off x="5220072" y="3540422"/>
            <a:ext cx="3392441" cy="1837358"/>
          </a:xfrm>
          <a:prstGeom prst="rect">
            <a:avLst/>
          </a:prstGeom>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outerShdw blurRad="50800" dist="38100" dir="18900000" algn="bl" rotWithShape="0">
              <a:prstClr val="black">
                <a:alpha val="40000"/>
              </a:prstClr>
            </a:outerShdw>
          </a:effectLst>
        </p:spPr>
      </p:pic>
    </p:spTree>
    <p:extLst>
      <p:ext uri="{BB962C8B-B14F-4D97-AF65-F5344CB8AC3E}">
        <p14:creationId xmlns:p14="http://schemas.microsoft.com/office/powerpoint/2010/main" val="32433539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Rak koppling 5">
            <a:extLst>
              <a:ext uri="{FF2B5EF4-FFF2-40B4-BE49-F238E27FC236}">
                <a16:creationId xmlns:a16="http://schemas.microsoft.com/office/drawing/2014/main" id="{D3A6E0A8-8FF6-4637-ADA0-C48221BB3732}"/>
              </a:ext>
            </a:extLst>
          </p:cNvPr>
          <p:cNvCxnSpPr>
            <a:cxnSpLocks/>
          </p:cNvCxnSpPr>
          <p:nvPr/>
        </p:nvCxnSpPr>
        <p:spPr bwMode="auto">
          <a:xfrm>
            <a:off x="107504" y="337220"/>
            <a:ext cx="7992888" cy="0"/>
          </a:xfrm>
          <a:prstGeom prst="line">
            <a:avLst/>
          </a:prstGeom>
          <a:ln>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textruta 4">
            <a:extLst>
              <a:ext uri="{FF2B5EF4-FFF2-40B4-BE49-F238E27FC236}">
                <a16:creationId xmlns:a16="http://schemas.microsoft.com/office/drawing/2014/main" id="{8AC15F24-43DA-4AE5-8342-091102B234CF}"/>
              </a:ext>
            </a:extLst>
          </p:cNvPr>
          <p:cNvSpPr txBox="1"/>
          <p:nvPr/>
        </p:nvSpPr>
        <p:spPr>
          <a:xfrm>
            <a:off x="3743908" y="49188"/>
            <a:ext cx="1656184" cy="307777"/>
          </a:xfrm>
          <a:prstGeom prst="rect">
            <a:avLst/>
          </a:prstGeom>
          <a:noFill/>
        </p:spPr>
        <p:txBody>
          <a:bodyPr wrap="square" rtlCol="0">
            <a:spAutoFit/>
          </a:bodyPr>
          <a:lstStyle/>
          <a:p>
            <a:pPr algn="ctr"/>
            <a:r>
              <a:rPr lang="sv-SE" sz="1400" b="1" dirty="0"/>
              <a:t>BIDRAGSBROTT</a:t>
            </a:r>
          </a:p>
        </p:txBody>
      </p:sp>
      <p:sp>
        <p:nvSpPr>
          <p:cNvPr id="10" name="textruta 9">
            <a:extLst>
              <a:ext uri="{FF2B5EF4-FFF2-40B4-BE49-F238E27FC236}">
                <a16:creationId xmlns:a16="http://schemas.microsoft.com/office/drawing/2014/main" id="{D8B18485-6C07-4081-A674-E17055DB6D0B}"/>
              </a:ext>
            </a:extLst>
          </p:cNvPr>
          <p:cNvSpPr txBox="1"/>
          <p:nvPr/>
        </p:nvSpPr>
        <p:spPr>
          <a:xfrm>
            <a:off x="107504" y="401415"/>
            <a:ext cx="2160240" cy="261610"/>
          </a:xfrm>
          <a:prstGeom prst="rect">
            <a:avLst/>
          </a:prstGeom>
          <a:solidFill>
            <a:schemeClr val="accent1">
              <a:lumMod val="60000"/>
              <a:lumOff val="40000"/>
            </a:schemeClr>
          </a:solidFill>
        </p:spPr>
        <p:txBody>
          <a:bodyPr wrap="square" rtlCol="0">
            <a:spAutoFit/>
          </a:bodyPr>
          <a:lstStyle/>
          <a:p>
            <a:r>
              <a:rPr lang="sv-SE" sz="1100" dirty="0"/>
              <a:t>Utvecklingen av bidragsbrott</a:t>
            </a:r>
          </a:p>
        </p:txBody>
      </p:sp>
      <p:sp>
        <p:nvSpPr>
          <p:cNvPr id="16" name="textruta 15">
            <a:extLst>
              <a:ext uri="{FF2B5EF4-FFF2-40B4-BE49-F238E27FC236}">
                <a16:creationId xmlns:a16="http://schemas.microsoft.com/office/drawing/2014/main" id="{8A56DCAB-B549-451D-B6AC-73D87BD263FE}"/>
              </a:ext>
            </a:extLst>
          </p:cNvPr>
          <p:cNvSpPr txBox="1"/>
          <p:nvPr/>
        </p:nvSpPr>
        <p:spPr>
          <a:xfrm>
            <a:off x="6125493" y="3001516"/>
            <a:ext cx="1614859" cy="261610"/>
          </a:xfrm>
          <a:prstGeom prst="rect">
            <a:avLst/>
          </a:prstGeom>
          <a:solidFill>
            <a:schemeClr val="accent1">
              <a:lumMod val="60000"/>
              <a:lumOff val="40000"/>
            </a:schemeClr>
          </a:solidFill>
        </p:spPr>
        <p:txBody>
          <a:bodyPr wrap="square" rtlCol="0">
            <a:spAutoFit/>
          </a:bodyPr>
          <a:lstStyle/>
          <a:p>
            <a:pPr algn="ctr"/>
            <a:r>
              <a:rPr lang="sv-SE" sz="1100" dirty="0"/>
              <a:t>Månadens siffror</a:t>
            </a:r>
          </a:p>
        </p:txBody>
      </p:sp>
      <p:sp>
        <p:nvSpPr>
          <p:cNvPr id="11" name="textruta 10">
            <a:extLst>
              <a:ext uri="{FF2B5EF4-FFF2-40B4-BE49-F238E27FC236}">
                <a16:creationId xmlns:a16="http://schemas.microsoft.com/office/drawing/2014/main" id="{C2A1FB06-52A9-414D-9C81-ACE72DF4AE77}"/>
              </a:ext>
            </a:extLst>
          </p:cNvPr>
          <p:cNvSpPr txBox="1"/>
          <p:nvPr/>
        </p:nvSpPr>
        <p:spPr>
          <a:xfrm>
            <a:off x="5929640" y="741536"/>
            <a:ext cx="2674808" cy="2115964"/>
          </a:xfrm>
          <a:prstGeom prst="rect">
            <a:avLst/>
          </a:prstGeom>
          <a:noFill/>
        </p:spPr>
        <p:txBody>
          <a:bodyPr wrap="square" rtlCol="0">
            <a:spAutoFit/>
          </a:bodyPr>
          <a:lstStyle/>
          <a:p>
            <a:r>
              <a:rPr lang="sv-SE" sz="1100" b="1" u="sng" dirty="0">
                <a:latin typeface="Calibri" panose="020F0502020204030204" pitchFamily="34" charset="0"/>
                <a:cs typeface="Calibri" panose="020F0502020204030204" pitchFamily="34" charset="0"/>
              </a:rPr>
              <a:t>Totalt </a:t>
            </a:r>
            <a:r>
              <a:rPr lang="sv-SE" sz="1100" dirty="0">
                <a:latin typeface="Calibri" panose="020F0502020204030204" pitchFamily="34" charset="0"/>
                <a:cs typeface="Calibri" panose="020F0502020204030204" pitchFamily="34" charset="0"/>
              </a:rPr>
              <a:t> </a:t>
            </a:r>
            <a:r>
              <a:rPr lang="sv-SE" sz="900" dirty="0">
                <a:latin typeface="Calibri" panose="020F0502020204030204" pitchFamily="34" charset="0"/>
                <a:cs typeface="Calibri" panose="020F0502020204030204" pitchFamily="34" charset="0"/>
              </a:rPr>
              <a:t>(jan-dec 2024) </a:t>
            </a:r>
            <a:endParaRPr lang="sv-SE" sz="900" i="1" dirty="0"/>
          </a:p>
          <a:p>
            <a:r>
              <a:rPr lang="sv-SE" sz="1100" b="1" dirty="0">
                <a:latin typeface="Calibri" panose="020F0502020204030204" pitchFamily="34" charset="0"/>
                <a:cs typeface="Calibri" panose="020F0502020204030204" pitchFamily="34" charset="0"/>
              </a:rPr>
              <a:t>12 687 </a:t>
            </a:r>
            <a:r>
              <a:rPr lang="sv-SE" sz="1100" dirty="0">
                <a:latin typeface="Calibri" panose="020F0502020204030204" pitchFamily="34" charset="0"/>
                <a:cs typeface="Calibri" panose="020F0502020204030204" pitchFamily="34" charset="0"/>
              </a:rPr>
              <a:t>anmälda</a:t>
            </a:r>
            <a:r>
              <a:rPr lang="sv-SE" sz="1100" b="1" dirty="0">
                <a:latin typeface="Calibri" panose="020F0502020204030204" pitchFamily="34" charset="0"/>
                <a:cs typeface="Calibri" panose="020F0502020204030204" pitchFamily="34" charset="0"/>
              </a:rPr>
              <a:t> </a:t>
            </a:r>
            <a:r>
              <a:rPr lang="sv-SE" sz="1100" dirty="0">
                <a:latin typeface="Calibri" panose="020F0502020204030204" pitchFamily="34" charset="0"/>
                <a:cs typeface="Calibri" panose="020F0502020204030204" pitchFamily="34" charset="0"/>
              </a:rPr>
              <a:t>brott   </a:t>
            </a:r>
          </a:p>
          <a:p>
            <a:endParaRPr lang="sv-SE" sz="1050" dirty="0">
              <a:highlight>
                <a:srgbClr val="FFFF00"/>
              </a:highlight>
              <a:latin typeface="Calibri" panose="020F0502020204030204" pitchFamily="34" charset="0"/>
              <a:cs typeface="Calibri" panose="020F0502020204030204" pitchFamily="34" charset="0"/>
            </a:endParaRPr>
          </a:p>
          <a:p>
            <a:r>
              <a:rPr lang="sv-SE" sz="1100" dirty="0">
                <a:latin typeface="Calibri" panose="020F0502020204030204" pitchFamily="34" charset="0"/>
                <a:cs typeface="Calibri" panose="020F0502020204030204" pitchFamily="34" charset="0"/>
              </a:rPr>
              <a:t>Antalet anmälda brott under december minskade med 7 procent i jämförelse med föregående månad. </a:t>
            </a:r>
          </a:p>
          <a:p>
            <a:endParaRPr lang="sv-SE" sz="1100" dirty="0">
              <a:latin typeface="Calibri" panose="020F0502020204030204" pitchFamily="34" charset="0"/>
              <a:cs typeface="Calibri" panose="020F0502020204030204" pitchFamily="34" charset="0"/>
            </a:endParaRPr>
          </a:p>
          <a:p>
            <a:r>
              <a:rPr lang="sv-SE" sz="1100" dirty="0">
                <a:latin typeface="Calibri" panose="020F0502020204030204" pitchFamily="34" charset="0"/>
                <a:cs typeface="Calibri" panose="020F0502020204030204" pitchFamily="34" charset="0"/>
              </a:rPr>
              <a:t>Anmälda brott ökade med 6 procent i jämförelse med december 2023.  </a:t>
            </a:r>
          </a:p>
          <a:p>
            <a:endParaRPr lang="sv-SE" sz="1100" b="1" dirty="0">
              <a:latin typeface="Calibri" panose="020F0502020204030204" pitchFamily="34" charset="0"/>
              <a:cs typeface="Calibri" panose="020F0502020204030204" pitchFamily="34" charset="0"/>
            </a:endParaRPr>
          </a:p>
          <a:p>
            <a:r>
              <a:rPr lang="sv-SE" sz="1100" b="1" dirty="0">
                <a:latin typeface="Calibri" panose="020F0502020204030204" pitchFamily="34" charset="0"/>
                <a:cs typeface="Calibri" panose="020F0502020204030204" pitchFamily="34" charset="0"/>
              </a:rPr>
              <a:t>För helåret ökade antalet anmälda brott med 5 procent i jämförelse med 2023.</a:t>
            </a:r>
            <a:endParaRPr lang="sv-SE" sz="1100" dirty="0">
              <a:latin typeface="Calibri" panose="020F0502020204030204" pitchFamily="34" charset="0"/>
              <a:cs typeface="Calibri" panose="020F0502020204030204" pitchFamily="34" charset="0"/>
            </a:endParaRPr>
          </a:p>
        </p:txBody>
      </p:sp>
      <p:sp>
        <p:nvSpPr>
          <p:cNvPr id="12" name="textruta 11">
            <a:extLst>
              <a:ext uri="{FF2B5EF4-FFF2-40B4-BE49-F238E27FC236}">
                <a16:creationId xmlns:a16="http://schemas.microsoft.com/office/drawing/2014/main" id="{26244E1F-CE7A-440D-97EE-B08D6646C8A6}"/>
              </a:ext>
            </a:extLst>
          </p:cNvPr>
          <p:cNvSpPr txBox="1"/>
          <p:nvPr/>
        </p:nvSpPr>
        <p:spPr>
          <a:xfrm>
            <a:off x="107504" y="3278409"/>
            <a:ext cx="3424778" cy="1015663"/>
          </a:xfrm>
          <a:prstGeom prst="rect">
            <a:avLst/>
          </a:prstGeom>
          <a:noFill/>
        </p:spPr>
        <p:txBody>
          <a:bodyPr wrap="square" rtlCol="0">
            <a:spAutoFit/>
          </a:bodyPr>
          <a:lstStyle/>
          <a:p>
            <a:r>
              <a:rPr lang="sv-SE" sz="1000" u="sng" dirty="0"/>
              <a:t>Förändring från december 2023</a:t>
            </a:r>
          </a:p>
          <a:p>
            <a:r>
              <a:rPr lang="sv-SE" sz="1000" dirty="0"/>
              <a:t>Övriga myndigheter samt AF&amp;A-kassor ökade sina anmälningar med 131 respektive 40 procent i jämförelse med december 2023. Kommunerna och Försäkringskassan minskade sin anmälningar med 34 respektive 11 procent. </a:t>
            </a:r>
          </a:p>
        </p:txBody>
      </p:sp>
      <p:sp>
        <p:nvSpPr>
          <p:cNvPr id="3" name="Rektangel 2">
            <a:extLst>
              <a:ext uri="{FF2B5EF4-FFF2-40B4-BE49-F238E27FC236}">
                <a16:creationId xmlns:a16="http://schemas.microsoft.com/office/drawing/2014/main" id="{2BFA98BE-C212-4D3A-B371-3399137C649C}"/>
              </a:ext>
            </a:extLst>
          </p:cNvPr>
          <p:cNvSpPr/>
          <p:nvPr/>
        </p:nvSpPr>
        <p:spPr>
          <a:xfrm>
            <a:off x="6907587" y="1409667"/>
            <a:ext cx="2123959" cy="261610"/>
          </a:xfrm>
          <a:prstGeom prst="rect">
            <a:avLst/>
          </a:prstGeom>
        </p:spPr>
        <p:txBody>
          <a:bodyPr wrap="square">
            <a:spAutoFit/>
          </a:bodyPr>
          <a:lstStyle/>
          <a:p>
            <a:endParaRPr lang="sv-SE" sz="1100" dirty="0"/>
          </a:p>
        </p:txBody>
      </p:sp>
      <p:sp>
        <p:nvSpPr>
          <p:cNvPr id="14" name="textruta 13">
            <a:extLst>
              <a:ext uri="{FF2B5EF4-FFF2-40B4-BE49-F238E27FC236}">
                <a16:creationId xmlns:a16="http://schemas.microsoft.com/office/drawing/2014/main" id="{004E0560-5A8C-4876-BF56-F0F60E3BFFAB}"/>
              </a:ext>
            </a:extLst>
          </p:cNvPr>
          <p:cNvSpPr txBox="1"/>
          <p:nvPr/>
        </p:nvSpPr>
        <p:spPr>
          <a:xfrm>
            <a:off x="0" y="186526"/>
            <a:ext cx="1656184" cy="169277"/>
          </a:xfrm>
          <a:prstGeom prst="rect">
            <a:avLst/>
          </a:prstGeom>
          <a:noFill/>
        </p:spPr>
        <p:txBody>
          <a:bodyPr wrap="square" rtlCol="0">
            <a:spAutoFit/>
          </a:bodyPr>
          <a:lstStyle/>
          <a:p>
            <a:r>
              <a:rPr lang="sv-SE" sz="500" b="1" dirty="0"/>
              <a:t>NBC nationell </a:t>
            </a:r>
            <a:r>
              <a:rPr lang="sv-SE" sz="500" b="1" dirty="0" err="1"/>
              <a:t>lägesbild</a:t>
            </a:r>
            <a:r>
              <a:rPr lang="sv-SE" sz="500" b="1" dirty="0"/>
              <a:t> DECEMBER 2024</a:t>
            </a:r>
          </a:p>
        </p:txBody>
      </p:sp>
      <p:graphicFrame>
        <p:nvGraphicFramePr>
          <p:cNvPr id="13" name="Diagram 12">
            <a:extLst>
              <a:ext uri="{FF2B5EF4-FFF2-40B4-BE49-F238E27FC236}">
                <a16:creationId xmlns:a16="http://schemas.microsoft.com/office/drawing/2014/main" id="{086F4312-3B77-46F4-B201-E1F79B48C36D}"/>
              </a:ext>
            </a:extLst>
          </p:cNvPr>
          <p:cNvGraphicFramePr>
            <a:graphicFrameLocks/>
          </p:cNvGraphicFramePr>
          <p:nvPr>
            <p:extLst>
              <p:ext uri="{D42A27DB-BD31-4B8C-83A1-F6EECF244321}">
                <p14:modId xmlns:p14="http://schemas.microsoft.com/office/powerpoint/2010/main" val="3401752693"/>
              </p:ext>
            </p:extLst>
          </p:nvPr>
        </p:nvGraphicFramePr>
        <p:xfrm>
          <a:off x="107504" y="676405"/>
          <a:ext cx="5688632" cy="2517668"/>
        </p:xfrm>
        <a:graphic>
          <a:graphicData uri="http://schemas.openxmlformats.org/drawingml/2006/chart">
            <c:chart xmlns:c="http://schemas.openxmlformats.org/drawingml/2006/chart" xmlns:r="http://schemas.openxmlformats.org/officeDocument/2006/relationships" r:id="rId2"/>
          </a:graphicData>
        </a:graphic>
      </p:graphicFrame>
      <p:pic>
        <p:nvPicPr>
          <p:cNvPr id="2" name="Bildobjekt 1">
            <a:extLst>
              <a:ext uri="{FF2B5EF4-FFF2-40B4-BE49-F238E27FC236}">
                <a16:creationId xmlns:a16="http://schemas.microsoft.com/office/drawing/2014/main" id="{FB0173C5-0F46-47CE-9999-1535485DD339}"/>
              </a:ext>
            </a:extLst>
          </p:cNvPr>
          <p:cNvPicPr>
            <a:picLocks noChangeAspect="1"/>
          </p:cNvPicPr>
          <p:nvPr/>
        </p:nvPicPr>
        <p:blipFill>
          <a:blip r:embed="rId3"/>
          <a:stretch>
            <a:fillRect/>
          </a:stretch>
        </p:blipFill>
        <p:spPr>
          <a:xfrm>
            <a:off x="3850211" y="3338089"/>
            <a:ext cx="4754237" cy="2134349"/>
          </a:xfrm>
          <a:prstGeom prst="rect">
            <a:avLst/>
          </a:prstGeom>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outerShdw blurRad="50800" dist="38100" dir="18900000" algn="bl" rotWithShape="0">
              <a:prstClr val="black">
                <a:alpha val="40000"/>
              </a:prstClr>
            </a:outerShdw>
          </a:effectLst>
        </p:spPr>
      </p:pic>
    </p:spTree>
    <p:extLst>
      <p:ext uri="{BB962C8B-B14F-4D97-AF65-F5344CB8AC3E}">
        <p14:creationId xmlns:p14="http://schemas.microsoft.com/office/powerpoint/2010/main" val="29097920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Rak koppling 5">
            <a:extLst>
              <a:ext uri="{FF2B5EF4-FFF2-40B4-BE49-F238E27FC236}">
                <a16:creationId xmlns:a16="http://schemas.microsoft.com/office/drawing/2014/main" id="{D3A6E0A8-8FF6-4637-ADA0-C48221BB3732}"/>
              </a:ext>
            </a:extLst>
          </p:cNvPr>
          <p:cNvCxnSpPr>
            <a:cxnSpLocks/>
          </p:cNvCxnSpPr>
          <p:nvPr/>
        </p:nvCxnSpPr>
        <p:spPr bwMode="auto">
          <a:xfrm>
            <a:off x="107504" y="337220"/>
            <a:ext cx="7992888" cy="0"/>
          </a:xfrm>
          <a:prstGeom prst="line">
            <a:avLst/>
          </a:prstGeom>
          <a:ln>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textruta 4">
            <a:extLst>
              <a:ext uri="{FF2B5EF4-FFF2-40B4-BE49-F238E27FC236}">
                <a16:creationId xmlns:a16="http://schemas.microsoft.com/office/drawing/2014/main" id="{8AC15F24-43DA-4AE5-8342-091102B234CF}"/>
              </a:ext>
            </a:extLst>
          </p:cNvPr>
          <p:cNvSpPr txBox="1"/>
          <p:nvPr/>
        </p:nvSpPr>
        <p:spPr>
          <a:xfrm>
            <a:off x="2022096" y="68855"/>
            <a:ext cx="5099808" cy="307777"/>
          </a:xfrm>
          <a:prstGeom prst="rect">
            <a:avLst/>
          </a:prstGeom>
          <a:noFill/>
        </p:spPr>
        <p:txBody>
          <a:bodyPr wrap="square" rtlCol="0">
            <a:spAutoFit/>
          </a:bodyPr>
          <a:lstStyle/>
          <a:p>
            <a:pPr algn="ctr"/>
            <a:r>
              <a:rPr lang="sv-SE" sz="1400" b="1" dirty="0"/>
              <a:t>BEDRÄGERIER MED INTERNATIONELL ANKNYTNING</a:t>
            </a:r>
          </a:p>
        </p:txBody>
      </p:sp>
      <p:sp>
        <p:nvSpPr>
          <p:cNvPr id="10" name="textruta 9">
            <a:extLst>
              <a:ext uri="{FF2B5EF4-FFF2-40B4-BE49-F238E27FC236}">
                <a16:creationId xmlns:a16="http://schemas.microsoft.com/office/drawing/2014/main" id="{D8B18485-6C07-4081-A674-E17055DB6D0B}"/>
              </a:ext>
            </a:extLst>
          </p:cNvPr>
          <p:cNvSpPr txBox="1"/>
          <p:nvPr/>
        </p:nvSpPr>
        <p:spPr>
          <a:xfrm>
            <a:off x="107504" y="401415"/>
            <a:ext cx="4248472" cy="261610"/>
          </a:xfrm>
          <a:prstGeom prst="rect">
            <a:avLst/>
          </a:prstGeom>
          <a:solidFill>
            <a:schemeClr val="accent1">
              <a:lumMod val="60000"/>
              <a:lumOff val="40000"/>
            </a:schemeClr>
          </a:solidFill>
        </p:spPr>
        <p:txBody>
          <a:bodyPr wrap="square" rtlCol="0">
            <a:spAutoFit/>
          </a:bodyPr>
          <a:lstStyle/>
          <a:p>
            <a:r>
              <a:rPr lang="sv-SE" sz="1100" dirty="0"/>
              <a:t>Utvecklingen av bedrägerier med internationell anknytning</a:t>
            </a:r>
          </a:p>
        </p:txBody>
      </p:sp>
      <p:sp>
        <p:nvSpPr>
          <p:cNvPr id="11" name="textruta 10">
            <a:extLst>
              <a:ext uri="{FF2B5EF4-FFF2-40B4-BE49-F238E27FC236}">
                <a16:creationId xmlns:a16="http://schemas.microsoft.com/office/drawing/2014/main" id="{C2A1FB06-52A9-414D-9C81-ACE72DF4AE77}"/>
              </a:ext>
            </a:extLst>
          </p:cNvPr>
          <p:cNvSpPr txBox="1"/>
          <p:nvPr/>
        </p:nvSpPr>
        <p:spPr>
          <a:xfrm>
            <a:off x="5580112" y="713687"/>
            <a:ext cx="3253941" cy="2262158"/>
          </a:xfrm>
          <a:prstGeom prst="rect">
            <a:avLst/>
          </a:prstGeom>
          <a:noFill/>
        </p:spPr>
        <p:txBody>
          <a:bodyPr wrap="square" rtlCol="0">
            <a:spAutoFit/>
          </a:bodyPr>
          <a:lstStyle/>
          <a:p>
            <a:r>
              <a:rPr lang="sv-SE" sz="1100" b="1" u="sng" dirty="0">
                <a:latin typeface="Calibri" panose="020F0502020204030204" pitchFamily="34" charset="0"/>
                <a:cs typeface="Calibri" panose="020F0502020204030204" pitchFamily="34" charset="0"/>
              </a:rPr>
              <a:t>Totalt</a:t>
            </a:r>
            <a:r>
              <a:rPr lang="sv-SE" sz="1100" dirty="0">
                <a:latin typeface="Calibri" panose="020F0502020204030204" pitchFamily="34" charset="0"/>
                <a:cs typeface="Calibri" panose="020F0502020204030204" pitchFamily="34" charset="0"/>
              </a:rPr>
              <a:t> </a:t>
            </a:r>
            <a:r>
              <a:rPr lang="sv-SE" sz="900" dirty="0">
                <a:latin typeface="Calibri" panose="020F0502020204030204" pitchFamily="34" charset="0"/>
                <a:cs typeface="Calibri" panose="020F0502020204030204" pitchFamily="34" charset="0"/>
              </a:rPr>
              <a:t>(jan-dec 2024)</a:t>
            </a:r>
            <a:r>
              <a:rPr lang="sv-SE" sz="1100" dirty="0">
                <a:latin typeface="Calibri" panose="020F0502020204030204" pitchFamily="34" charset="0"/>
                <a:cs typeface="Calibri" panose="020F0502020204030204" pitchFamily="34" charset="0"/>
              </a:rPr>
              <a:t> </a:t>
            </a:r>
            <a:endParaRPr lang="sv-SE" sz="1100" b="1" u="sng" dirty="0">
              <a:latin typeface="Calibri" panose="020F0502020204030204" pitchFamily="34" charset="0"/>
              <a:cs typeface="Calibri" panose="020F0502020204030204" pitchFamily="34" charset="0"/>
            </a:endParaRPr>
          </a:p>
          <a:p>
            <a:endParaRPr lang="sv-SE" sz="900" i="1" dirty="0"/>
          </a:p>
          <a:p>
            <a:r>
              <a:rPr lang="sv-SE" sz="1100" b="1" dirty="0">
                <a:latin typeface="Calibri" panose="020F0502020204030204" pitchFamily="34" charset="0"/>
                <a:cs typeface="Calibri" panose="020F0502020204030204" pitchFamily="34" charset="0"/>
              </a:rPr>
              <a:t>78 026 </a:t>
            </a:r>
            <a:r>
              <a:rPr lang="sv-SE" sz="1100" dirty="0">
                <a:latin typeface="Calibri" panose="020F0502020204030204" pitchFamily="34" charset="0"/>
                <a:cs typeface="Calibri" panose="020F0502020204030204" pitchFamily="34" charset="0"/>
              </a:rPr>
              <a:t>anmälda</a:t>
            </a:r>
            <a:r>
              <a:rPr lang="sv-SE" sz="1100" b="1" dirty="0">
                <a:latin typeface="Calibri" panose="020F0502020204030204" pitchFamily="34" charset="0"/>
                <a:cs typeface="Calibri" panose="020F0502020204030204" pitchFamily="34" charset="0"/>
              </a:rPr>
              <a:t> </a:t>
            </a:r>
            <a:r>
              <a:rPr lang="sv-SE" sz="1100" dirty="0">
                <a:latin typeface="Calibri" panose="020F0502020204030204" pitchFamily="34" charset="0"/>
                <a:cs typeface="Calibri" panose="020F0502020204030204" pitchFamily="34" charset="0"/>
              </a:rPr>
              <a:t>brott. </a:t>
            </a:r>
          </a:p>
          <a:p>
            <a:endParaRPr lang="sv-SE" sz="1100" dirty="0">
              <a:latin typeface="Calibri" panose="020F0502020204030204" pitchFamily="34" charset="0"/>
              <a:cs typeface="Calibri" panose="020F0502020204030204" pitchFamily="34" charset="0"/>
            </a:endParaRPr>
          </a:p>
          <a:p>
            <a:r>
              <a:rPr lang="sv-SE" sz="1100" dirty="0">
                <a:latin typeface="Calibri" panose="020F0502020204030204" pitchFamily="34" charset="0"/>
                <a:cs typeface="Calibri" panose="020F0502020204030204" pitchFamily="34" charset="0"/>
              </a:rPr>
              <a:t>Antalet anmälda bedrägerier med internationell anknytning minskade med 8</a:t>
            </a:r>
            <a:r>
              <a:rPr lang="sv-SE" sz="1100" b="1" dirty="0">
                <a:latin typeface="Calibri" panose="020F0502020204030204" pitchFamily="34" charset="0"/>
                <a:cs typeface="Calibri" panose="020F0502020204030204" pitchFamily="34" charset="0"/>
              </a:rPr>
              <a:t> </a:t>
            </a:r>
            <a:r>
              <a:rPr lang="sv-SE" sz="1100" dirty="0">
                <a:latin typeface="Calibri" panose="020F0502020204030204" pitchFamily="34" charset="0"/>
                <a:cs typeface="Calibri" panose="020F0502020204030204" pitchFamily="34" charset="0"/>
              </a:rPr>
              <a:t>procent i jämförelse med föregående månad och minskade med 32 procent i jämförelse med december 2023.</a:t>
            </a:r>
          </a:p>
          <a:p>
            <a:endParaRPr lang="sv-SE" sz="1100" dirty="0">
              <a:solidFill>
                <a:srgbClr val="FF0000"/>
              </a:solidFill>
              <a:latin typeface="Calibri" panose="020F0502020204030204" pitchFamily="34" charset="0"/>
              <a:cs typeface="Calibri" panose="020F0502020204030204" pitchFamily="34" charset="0"/>
            </a:endParaRPr>
          </a:p>
          <a:p>
            <a:r>
              <a:rPr lang="sv-SE" sz="1100" b="1" dirty="0">
                <a:latin typeface="Calibri" panose="020F0502020204030204" pitchFamily="34" charset="0"/>
                <a:cs typeface="Calibri" panose="020F0502020204030204" pitchFamily="34" charset="0"/>
              </a:rPr>
              <a:t>För helåret minskade antalet anmälda brott med </a:t>
            </a:r>
            <a:br>
              <a:rPr lang="sv-SE" sz="1100" b="1" dirty="0">
                <a:latin typeface="Calibri" panose="020F0502020204030204" pitchFamily="34" charset="0"/>
                <a:cs typeface="Calibri" panose="020F0502020204030204" pitchFamily="34" charset="0"/>
              </a:rPr>
            </a:br>
            <a:r>
              <a:rPr lang="sv-SE" sz="1100" b="1" dirty="0">
                <a:latin typeface="Calibri" panose="020F0502020204030204" pitchFamily="34" charset="0"/>
                <a:cs typeface="Calibri" panose="020F0502020204030204" pitchFamily="34" charset="0"/>
              </a:rPr>
              <a:t>11 procent i jämförelse med 2023.</a:t>
            </a:r>
            <a:endParaRPr lang="sv-SE" sz="1100" dirty="0">
              <a:latin typeface="Calibri" panose="020F0502020204030204" pitchFamily="34" charset="0"/>
              <a:cs typeface="Calibri" panose="020F0502020204030204" pitchFamily="34" charset="0"/>
            </a:endParaRPr>
          </a:p>
          <a:p>
            <a:r>
              <a:rPr lang="sv-SE" sz="1100" b="1" dirty="0">
                <a:latin typeface="Calibri" panose="020F0502020204030204" pitchFamily="34" charset="0"/>
                <a:cs typeface="Calibri" panose="020F0502020204030204" pitchFamily="34" charset="0"/>
              </a:rPr>
              <a:t>34 procent av totalt anmälda brott har internationell anknytning. </a:t>
            </a:r>
          </a:p>
        </p:txBody>
      </p:sp>
      <p:sp>
        <p:nvSpPr>
          <p:cNvPr id="12" name="textruta 11">
            <a:extLst>
              <a:ext uri="{FF2B5EF4-FFF2-40B4-BE49-F238E27FC236}">
                <a16:creationId xmlns:a16="http://schemas.microsoft.com/office/drawing/2014/main" id="{26244E1F-CE7A-440D-97EE-B08D6646C8A6}"/>
              </a:ext>
            </a:extLst>
          </p:cNvPr>
          <p:cNvSpPr txBox="1"/>
          <p:nvPr/>
        </p:nvSpPr>
        <p:spPr>
          <a:xfrm>
            <a:off x="683568" y="3853802"/>
            <a:ext cx="3528392" cy="830997"/>
          </a:xfrm>
          <a:prstGeom prst="rect">
            <a:avLst/>
          </a:prstGeom>
          <a:noFill/>
        </p:spPr>
        <p:txBody>
          <a:bodyPr wrap="square" rtlCol="0">
            <a:spAutoFit/>
          </a:bodyPr>
          <a:lstStyle/>
          <a:p>
            <a:r>
              <a:rPr lang="sv-SE" sz="1200" dirty="0">
                <a:latin typeface="Calibri" panose="020F0502020204030204" pitchFamily="34" charset="0"/>
                <a:cs typeface="Calibri" panose="020F0502020204030204" pitchFamily="34" charset="0"/>
              </a:rPr>
              <a:t>Under december är kortbedrägerierna den brottskategori som har störst andel ärenden med internationell anknytning, 67 procent. Därefter följer bedrägerier genom social manipulation, 15 procent.</a:t>
            </a:r>
          </a:p>
        </p:txBody>
      </p:sp>
      <p:sp>
        <p:nvSpPr>
          <p:cNvPr id="14" name="textruta 13">
            <a:extLst>
              <a:ext uri="{FF2B5EF4-FFF2-40B4-BE49-F238E27FC236}">
                <a16:creationId xmlns:a16="http://schemas.microsoft.com/office/drawing/2014/main" id="{932CC0F7-FD08-4E95-BD77-5AFAA36E163A}"/>
              </a:ext>
            </a:extLst>
          </p:cNvPr>
          <p:cNvSpPr txBox="1"/>
          <p:nvPr/>
        </p:nvSpPr>
        <p:spPr>
          <a:xfrm>
            <a:off x="0" y="186526"/>
            <a:ext cx="1656184" cy="169277"/>
          </a:xfrm>
          <a:prstGeom prst="rect">
            <a:avLst/>
          </a:prstGeom>
          <a:noFill/>
        </p:spPr>
        <p:txBody>
          <a:bodyPr wrap="square" rtlCol="0">
            <a:spAutoFit/>
          </a:bodyPr>
          <a:lstStyle/>
          <a:p>
            <a:r>
              <a:rPr lang="sv-SE" sz="500" b="1" dirty="0"/>
              <a:t>NBC nationell </a:t>
            </a:r>
            <a:r>
              <a:rPr lang="sv-SE" sz="500" b="1" dirty="0" err="1"/>
              <a:t>lägesbild</a:t>
            </a:r>
            <a:r>
              <a:rPr lang="sv-SE" sz="500" b="1" dirty="0"/>
              <a:t> DECEMBER 2024</a:t>
            </a:r>
          </a:p>
        </p:txBody>
      </p:sp>
      <p:graphicFrame>
        <p:nvGraphicFramePr>
          <p:cNvPr id="15" name="Diagram 14">
            <a:extLst>
              <a:ext uri="{FF2B5EF4-FFF2-40B4-BE49-F238E27FC236}">
                <a16:creationId xmlns:a16="http://schemas.microsoft.com/office/drawing/2014/main" id="{96763766-8E86-41E2-B078-84FB712FCA66}"/>
              </a:ext>
            </a:extLst>
          </p:cNvPr>
          <p:cNvGraphicFramePr>
            <a:graphicFrameLocks/>
          </p:cNvGraphicFramePr>
          <p:nvPr>
            <p:extLst>
              <p:ext uri="{D42A27DB-BD31-4B8C-83A1-F6EECF244321}">
                <p14:modId xmlns:p14="http://schemas.microsoft.com/office/powerpoint/2010/main" val="4113741660"/>
              </p:ext>
            </p:extLst>
          </p:nvPr>
        </p:nvGraphicFramePr>
        <p:xfrm>
          <a:off x="107504" y="693491"/>
          <a:ext cx="5400600" cy="2308026"/>
        </p:xfrm>
        <a:graphic>
          <a:graphicData uri="http://schemas.openxmlformats.org/drawingml/2006/chart">
            <c:chart xmlns:c="http://schemas.openxmlformats.org/drawingml/2006/chart" xmlns:r="http://schemas.openxmlformats.org/officeDocument/2006/relationships" r:id="rId2"/>
          </a:graphicData>
        </a:graphic>
      </p:graphicFrame>
      <p:pic>
        <p:nvPicPr>
          <p:cNvPr id="2" name="Bildobjekt 1">
            <a:extLst>
              <a:ext uri="{FF2B5EF4-FFF2-40B4-BE49-F238E27FC236}">
                <a16:creationId xmlns:a16="http://schemas.microsoft.com/office/drawing/2014/main" id="{03EF5EDA-DC56-46D9-AC88-F4F3666912B8}"/>
              </a:ext>
            </a:extLst>
          </p:cNvPr>
          <p:cNvPicPr>
            <a:picLocks noChangeAspect="1"/>
          </p:cNvPicPr>
          <p:nvPr/>
        </p:nvPicPr>
        <p:blipFill>
          <a:blip r:embed="rId3"/>
          <a:stretch>
            <a:fillRect/>
          </a:stretch>
        </p:blipFill>
        <p:spPr>
          <a:xfrm>
            <a:off x="4860032" y="3077710"/>
            <a:ext cx="3709219" cy="2356900"/>
          </a:xfrm>
          <a:prstGeom prst="rect">
            <a:avLst/>
          </a:prstGeom>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outerShdw blurRad="50800" dist="38100" dir="18900000" algn="bl" rotWithShape="0">
              <a:prstClr val="black">
                <a:alpha val="40000"/>
              </a:prstClr>
            </a:outerShdw>
          </a:effectLst>
        </p:spPr>
      </p:pic>
    </p:spTree>
    <p:extLst>
      <p:ext uri="{BB962C8B-B14F-4D97-AF65-F5344CB8AC3E}">
        <p14:creationId xmlns:p14="http://schemas.microsoft.com/office/powerpoint/2010/main" val="2737299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Rak koppling 5">
            <a:extLst>
              <a:ext uri="{FF2B5EF4-FFF2-40B4-BE49-F238E27FC236}">
                <a16:creationId xmlns:a16="http://schemas.microsoft.com/office/drawing/2014/main" id="{D3A6E0A8-8FF6-4637-ADA0-C48221BB3732}"/>
              </a:ext>
            </a:extLst>
          </p:cNvPr>
          <p:cNvCxnSpPr>
            <a:cxnSpLocks/>
          </p:cNvCxnSpPr>
          <p:nvPr/>
        </p:nvCxnSpPr>
        <p:spPr bwMode="auto">
          <a:xfrm>
            <a:off x="107504" y="337220"/>
            <a:ext cx="7992888" cy="0"/>
          </a:xfrm>
          <a:prstGeom prst="line">
            <a:avLst/>
          </a:prstGeom>
          <a:ln>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textruta 4">
            <a:extLst>
              <a:ext uri="{FF2B5EF4-FFF2-40B4-BE49-F238E27FC236}">
                <a16:creationId xmlns:a16="http://schemas.microsoft.com/office/drawing/2014/main" id="{8AC15F24-43DA-4AE5-8342-091102B234CF}"/>
              </a:ext>
            </a:extLst>
          </p:cNvPr>
          <p:cNvSpPr txBox="1"/>
          <p:nvPr/>
        </p:nvSpPr>
        <p:spPr>
          <a:xfrm>
            <a:off x="2022096" y="68855"/>
            <a:ext cx="5099808" cy="307777"/>
          </a:xfrm>
          <a:prstGeom prst="rect">
            <a:avLst/>
          </a:prstGeom>
          <a:noFill/>
        </p:spPr>
        <p:txBody>
          <a:bodyPr wrap="square" rtlCol="0">
            <a:spAutoFit/>
          </a:bodyPr>
          <a:lstStyle/>
          <a:p>
            <a:pPr algn="ctr"/>
            <a:r>
              <a:rPr lang="sv-SE" sz="1400" b="1" dirty="0"/>
              <a:t>BEDRÄGERIER ÄLDRE OCH FUNKTIONSNEDSATTA</a:t>
            </a:r>
          </a:p>
        </p:txBody>
      </p:sp>
      <p:sp>
        <p:nvSpPr>
          <p:cNvPr id="10" name="textruta 9">
            <a:extLst>
              <a:ext uri="{FF2B5EF4-FFF2-40B4-BE49-F238E27FC236}">
                <a16:creationId xmlns:a16="http://schemas.microsoft.com/office/drawing/2014/main" id="{D8B18485-6C07-4081-A674-E17055DB6D0B}"/>
              </a:ext>
            </a:extLst>
          </p:cNvPr>
          <p:cNvSpPr txBox="1"/>
          <p:nvPr/>
        </p:nvSpPr>
        <p:spPr>
          <a:xfrm>
            <a:off x="107504" y="401415"/>
            <a:ext cx="4248472" cy="261610"/>
          </a:xfrm>
          <a:prstGeom prst="rect">
            <a:avLst/>
          </a:prstGeom>
          <a:solidFill>
            <a:schemeClr val="accent1">
              <a:lumMod val="60000"/>
              <a:lumOff val="40000"/>
            </a:schemeClr>
          </a:solidFill>
        </p:spPr>
        <p:txBody>
          <a:bodyPr wrap="square" rtlCol="0">
            <a:spAutoFit/>
          </a:bodyPr>
          <a:lstStyle/>
          <a:p>
            <a:r>
              <a:rPr lang="sv-SE" sz="1100" dirty="0"/>
              <a:t>Utvecklingen av bedrägerier mot äldre och funktionsnedsatta</a:t>
            </a:r>
          </a:p>
        </p:txBody>
      </p:sp>
      <p:sp>
        <p:nvSpPr>
          <p:cNvPr id="11" name="textruta 10">
            <a:extLst>
              <a:ext uri="{FF2B5EF4-FFF2-40B4-BE49-F238E27FC236}">
                <a16:creationId xmlns:a16="http://schemas.microsoft.com/office/drawing/2014/main" id="{C2A1FB06-52A9-414D-9C81-ACE72DF4AE77}"/>
              </a:ext>
            </a:extLst>
          </p:cNvPr>
          <p:cNvSpPr txBox="1"/>
          <p:nvPr/>
        </p:nvSpPr>
        <p:spPr>
          <a:xfrm>
            <a:off x="5495343" y="480528"/>
            <a:ext cx="3113337" cy="2739211"/>
          </a:xfrm>
          <a:prstGeom prst="rect">
            <a:avLst/>
          </a:prstGeom>
          <a:noFill/>
        </p:spPr>
        <p:txBody>
          <a:bodyPr wrap="square" rtlCol="0">
            <a:spAutoFit/>
          </a:bodyPr>
          <a:lstStyle/>
          <a:p>
            <a:r>
              <a:rPr lang="sv-SE" sz="1100" b="1" u="sng" dirty="0">
                <a:latin typeface="Calibri" panose="020F0502020204030204" pitchFamily="34" charset="0"/>
                <a:cs typeface="Calibri" panose="020F0502020204030204" pitchFamily="34" charset="0"/>
              </a:rPr>
              <a:t>Totalt</a:t>
            </a:r>
            <a:r>
              <a:rPr lang="sv-SE" sz="1100" dirty="0">
                <a:latin typeface="Calibri" panose="020F0502020204030204" pitchFamily="34" charset="0"/>
                <a:cs typeface="Calibri" panose="020F0502020204030204" pitchFamily="34" charset="0"/>
              </a:rPr>
              <a:t> </a:t>
            </a:r>
            <a:r>
              <a:rPr lang="sv-SE" sz="900" dirty="0">
                <a:latin typeface="Calibri" panose="020F0502020204030204" pitchFamily="34" charset="0"/>
                <a:cs typeface="Calibri" panose="020F0502020204030204" pitchFamily="34" charset="0"/>
              </a:rPr>
              <a:t>(jan-dec 2024)</a:t>
            </a:r>
            <a:r>
              <a:rPr lang="sv-SE" sz="1100" dirty="0">
                <a:latin typeface="Calibri" panose="020F0502020204030204" pitchFamily="34" charset="0"/>
                <a:cs typeface="Calibri" panose="020F0502020204030204" pitchFamily="34" charset="0"/>
              </a:rPr>
              <a:t> </a:t>
            </a:r>
            <a:endParaRPr lang="sv-SE" sz="1100" b="1" u="sng" dirty="0">
              <a:latin typeface="Calibri" panose="020F0502020204030204" pitchFamily="34" charset="0"/>
              <a:cs typeface="Calibri" panose="020F0502020204030204" pitchFamily="34" charset="0"/>
            </a:endParaRPr>
          </a:p>
          <a:p>
            <a:endParaRPr lang="sv-SE" sz="900" i="1" dirty="0"/>
          </a:p>
          <a:p>
            <a:r>
              <a:rPr lang="sv-SE" sz="1100" b="1" dirty="0">
                <a:latin typeface="Calibri" panose="020F0502020204030204" pitchFamily="34" charset="0"/>
                <a:cs typeface="Calibri" panose="020F0502020204030204" pitchFamily="34" charset="0"/>
              </a:rPr>
              <a:t>41 621 </a:t>
            </a:r>
            <a:r>
              <a:rPr lang="sv-SE" sz="1050" dirty="0">
                <a:latin typeface="Calibri" panose="020F0502020204030204" pitchFamily="34" charset="0"/>
                <a:cs typeface="Calibri" panose="020F0502020204030204" pitchFamily="34" charset="0"/>
              </a:rPr>
              <a:t>anmälda</a:t>
            </a:r>
            <a:r>
              <a:rPr lang="sv-SE" sz="1050" b="1" dirty="0">
                <a:latin typeface="Calibri" panose="020F0502020204030204" pitchFamily="34" charset="0"/>
                <a:cs typeface="Calibri" panose="020F0502020204030204" pitchFamily="34" charset="0"/>
              </a:rPr>
              <a:t> </a:t>
            </a:r>
            <a:r>
              <a:rPr lang="sv-SE" sz="1050" dirty="0">
                <a:latin typeface="Calibri" panose="020F0502020204030204" pitchFamily="34" charset="0"/>
                <a:cs typeface="Calibri" panose="020F0502020204030204" pitchFamily="34" charset="0"/>
              </a:rPr>
              <a:t>brott. </a:t>
            </a:r>
          </a:p>
          <a:p>
            <a:endParaRPr lang="sv-SE" sz="1050" dirty="0">
              <a:latin typeface="Calibri" panose="020F0502020204030204" pitchFamily="34" charset="0"/>
              <a:cs typeface="Calibri" panose="020F0502020204030204" pitchFamily="34" charset="0"/>
            </a:endParaRPr>
          </a:p>
          <a:p>
            <a:r>
              <a:rPr lang="sv-SE" sz="1000" dirty="0">
                <a:latin typeface="Calibri" panose="020F0502020204030204" pitchFamily="34" charset="0"/>
                <a:cs typeface="Calibri" panose="020F0502020204030204" pitchFamily="34" charset="0"/>
              </a:rPr>
              <a:t>Antalet anmälda </a:t>
            </a:r>
            <a:r>
              <a:rPr lang="sv-SE" sz="1050" dirty="0">
                <a:latin typeface="Calibri" panose="020F0502020204030204" pitchFamily="34" charset="0"/>
                <a:cs typeface="Calibri" panose="020F0502020204030204" pitchFamily="34" charset="0"/>
              </a:rPr>
              <a:t>bedrägerier</a:t>
            </a:r>
            <a:r>
              <a:rPr lang="sv-SE" sz="1000" dirty="0">
                <a:latin typeface="Calibri" panose="020F0502020204030204" pitchFamily="34" charset="0"/>
                <a:cs typeface="Calibri" panose="020F0502020204030204" pitchFamily="34" charset="0"/>
              </a:rPr>
              <a:t> mot äldre/funktionsnedsatta var under december 15 procent lägre än föregående månad och 5 procent lägre i jämförelse med december 2023.</a:t>
            </a:r>
          </a:p>
          <a:p>
            <a:endParaRPr lang="sv-SE" sz="1000" dirty="0">
              <a:latin typeface="Calibri" panose="020F0502020204030204" pitchFamily="34" charset="0"/>
              <a:cs typeface="Calibri" panose="020F0502020204030204" pitchFamily="34" charset="0"/>
            </a:endParaRPr>
          </a:p>
          <a:p>
            <a:r>
              <a:rPr lang="sv-SE" sz="1000" b="1" dirty="0">
                <a:latin typeface="Calibri" panose="020F0502020204030204" pitchFamily="34" charset="0"/>
                <a:cs typeface="Calibri" panose="020F0502020204030204" pitchFamily="34" charset="0"/>
              </a:rPr>
              <a:t>För helåret ökade antalet anmälda brott med </a:t>
            </a:r>
            <a:br>
              <a:rPr lang="sv-SE" sz="1000" b="1" dirty="0">
                <a:latin typeface="Calibri" panose="020F0502020204030204" pitchFamily="34" charset="0"/>
                <a:cs typeface="Calibri" panose="020F0502020204030204" pitchFamily="34" charset="0"/>
              </a:rPr>
            </a:br>
            <a:r>
              <a:rPr lang="sv-SE" sz="1000" b="1" dirty="0">
                <a:latin typeface="Calibri" panose="020F0502020204030204" pitchFamily="34" charset="0"/>
                <a:cs typeface="Calibri" panose="020F0502020204030204" pitchFamily="34" charset="0"/>
              </a:rPr>
              <a:t>2 procent i jämförelse med 2023.</a:t>
            </a:r>
            <a:endParaRPr lang="sv-SE" sz="1000" dirty="0">
              <a:highlight>
                <a:srgbClr val="FFFF00"/>
              </a:highlight>
              <a:latin typeface="Calibri" panose="020F0502020204030204" pitchFamily="34" charset="0"/>
              <a:cs typeface="Calibri" panose="020F0502020204030204" pitchFamily="34" charset="0"/>
            </a:endParaRPr>
          </a:p>
          <a:p>
            <a:r>
              <a:rPr lang="sv-SE" sz="1000" b="1" dirty="0">
                <a:latin typeface="Calibri" panose="020F0502020204030204" pitchFamily="34" charset="0"/>
                <a:cs typeface="Calibri" panose="020F0502020204030204" pitchFamily="34" charset="0"/>
              </a:rPr>
              <a:t>Av totalt anmälda brott utgör bedrägerier mot äldre/funktionsnedsatta 18 procent.</a:t>
            </a:r>
          </a:p>
          <a:p>
            <a:endParaRPr lang="sv-SE" sz="1000" b="1" dirty="0">
              <a:highlight>
                <a:srgbClr val="FFFF00"/>
              </a:highlight>
              <a:latin typeface="Calibri" panose="020F0502020204030204" pitchFamily="34" charset="0"/>
              <a:cs typeface="Calibri" panose="020F0502020204030204" pitchFamily="34" charset="0"/>
            </a:endParaRPr>
          </a:p>
          <a:p>
            <a:r>
              <a:rPr lang="sv-SE" sz="1000" b="1" dirty="0">
                <a:latin typeface="Calibri" panose="020F0502020204030204" pitchFamily="34" charset="0"/>
                <a:cs typeface="Calibri" panose="020F0502020204030204" pitchFamily="34" charset="0"/>
              </a:rPr>
              <a:t>Av det totalt anmälda brotten i Bedrägerier genom social manipulation under året utgör 56 procent bedrägerier mot äldre och funktionsnedsatta. </a:t>
            </a:r>
          </a:p>
        </p:txBody>
      </p:sp>
      <p:sp>
        <p:nvSpPr>
          <p:cNvPr id="15" name="textruta 14">
            <a:extLst>
              <a:ext uri="{FF2B5EF4-FFF2-40B4-BE49-F238E27FC236}">
                <a16:creationId xmlns:a16="http://schemas.microsoft.com/office/drawing/2014/main" id="{7A092BA5-03C4-4355-883A-D73C964785AB}"/>
              </a:ext>
            </a:extLst>
          </p:cNvPr>
          <p:cNvSpPr txBox="1"/>
          <p:nvPr/>
        </p:nvSpPr>
        <p:spPr>
          <a:xfrm>
            <a:off x="0" y="186526"/>
            <a:ext cx="1656184" cy="169277"/>
          </a:xfrm>
          <a:prstGeom prst="rect">
            <a:avLst/>
          </a:prstGeom>
          <a:noFill/>
        </p:spPr>
        <p:txBody>
          <a:bodyPr wrap="square" rtlCol="0">
            <a:spAutoFit/>
          </a:bodyPr>
          <a:lstStyle/>
          <a:p>
            <a:r>
              <a:rPr lang="sv-SE" sz="500" b="1" dirty="0"/>
              <a:t>NBC nationell </a:t>
            </a:r>
            <a:r>
              <a:rPr lang="sv-SE" sz="500" b="1" dirty="0" err="1"/>
              <a:t>lägesbild</a:t>
            </a:r>
            <a:r>
              <a:rPr lang="sv-SE" sz="500" b="1" dirty="0"/>
              <a:t> DECEMBER 2024</a:t>
            </a:r>
          </a:p>
        </p:txBody>
      </p:sp>
      <p:graphicFrame>
        <p:nvGraphicFramePr>
          <p:cNvPr id="13" name="Diagram 12">
            <a:extLst>
              <a:ext uri="{FF2B5EF4-FFF2-40B4-BE49-F238E27FC236}">
                <a16:creationId xmlns:a16="http://schemas.microsoft.com/office/drawing/2014/main" id="{FAF42D77-12E0-483D-B738-4852F96EB36F}"/>
              </a:ext>
            </a:extLst>
          </p:cNvPr>
          <p:cNvGraphicFramePr>
            <a:graphicFrameLocks/>
          </p:cNvGraphicFramePr>
          <p:nvPr>
            <p:extLst>
              <p:ext uri="{D42A27DB-BD31-4B8C-83A1-F6EECF244321}">
                <p14:modId xmlns:p14="http://schemas.microsoft.com/office/powerpoint/2010/main" val="3778327896"/>
              </p:ext>
            </p:extLst>
          </p:nvPr>
        </p:nvGraphicFramePr>
        <p:xfrm>
          <a:off x="137293" y="698753"/>
          <a:ext cx="5298803" cy="2302763"/>
        </p:xfrm>
        <a:graphic>
          <a:graphicData uri="http://schemas.openxmlformats.org/drawingml/2006/chart">
            <c:chart xmlns:c="http://schemas.openxmlformats.org/drawingml/2006/chart" xmlns:r="http://schemas.openxmlformats.org/officeDocument/2006/relationships" r:id="rId2"/>
          </a:graphicData>
        </a:graphic>
      </p:graphicFrame>
      <p:pic>
        <p:nvPicPr>
          <p:cNvPr id="2" name="Bildobjekt 1">
            <a:extLst>
              <a:ext uri="{FF2B5EF4-FFF2-40B4-BE49-F238E27FC236}">
                <a16:creationId xmlns:a16="http://schemas.microsoft.com/office/drawing/2014/main" id="{FD1F1DBB-5DDB-40DE-9E4E-96E258D6EB93}"/>
              </a:ext>
            </a:extLst>
          </p:cNvPr>
          <p:cNvPicPr>
            <a:picLocks noChangeAspect="1"/>
          </p:cNvPicPr>
          <p:nvPr/>
        </p:nvPicPr>
        <p:blipFill>
          <a:blip r:embed="rId3"/>
          <a:stretch>
            <a:fillRect/>
          </a:stretch>
        </p:blipFill>
        <p:spPr>
          <a:xfrm>
            <a:off x="4754867" y="3265874"/>
            <a:ext cx="3859125" cy="2183914"/>
          </a:xfrm>
          <a:prstGeom prst="rect">
            <a:avLst/>
          </a:prstGeom>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outerShdw blurRad="50800" dist="38100" dir="18900000" algn="bl" rotWithShape="0">
              <a:prstClr val="black">
                <a:alpha val="40000"/>
              </a:prstClr>
            </a:outerShdw>
          </a:effectLst>
        </p:spPr>
      </p:pic>
      <p:graphicFrame>
        <p:nvGraphicFramePr>
          <p:cNvPr id="4" name="Tabell 3">
            <a:extLst>
              <a:ext uri="{FF2B5EF4-FFF2-40B4-BE49-F238E27FC236}">
                <a16:creationId xmlns:a16="http://schemas.microsoft.com/office/drawing/2014/main" id="{7A25C636-C53D-450A-8F62-7453BE1826B3}"/>
              </a:ext>
            </a:extLst>
          </p:cNvPr>
          <p:cNvGraphicFramePr>
            <a:graphicFrameLocks noGrp="1"/>
          </p:cNvGraphicFramePr>
          <p:nvPr>
            <p:extLst>
              <p:ext uri="{D42A27DB-BD31-4B8C-83A1-F6EECF244321}">
                <p14:modId xmlns:p14="http://schemas.microsoft.com/office/powerpoint/2010/main" val="1673936634"/>
              </p:ext>
            </p:extLst>
          </p:nvPr>
        </p:nvGraphicFramePr>
        <p:xfrm>
          <a:off x="834154" y="3298289"/>
          <a:ext cx="3449814" cy="1575435"/>
        </p:xfrm>
        <a:graphic>
          <a:graphicData uri="http://schemas.openxmlformats.org/drawingml/2006/table">
            <a:tbl>
              <a:tblPr>
                <a:tableStyleId>{5C22544A-7EE6-4342-B048-85BDC9FD1C3A}</a:tableStyleId>
              </a:tblPr>
              <a:tblGrid>
                <a:gridCol w="2356804">
                  <a:extLst>
                    <a:ext uri="{9D8B030D-6E8A-4147-A177-3AD203B41FA5}">
                      <a16:colId xmlns:a16="http://schemas.microsoft.com/office/drawing/2014/main" val="2684268389"/>
                    </a:ext>
                  </a:extLst>
                </a:gridCol>
                <a:gridCol w="1093010">
                  <a:extLst>
                    <a:ext uri="{9D8B030D-6E8A-4147-A177-3AD203B41FA5}">
                      <a16:colId xmlns:a16="http://schemas.microsoft.com/office/drawing/2014/main" val="1742315866"/>
                    </a:ext>
                  </a:extLst>
                </a:gridCol>
              </a:tblGrid>
              <a:tr h="200025">
                <a:tc gridSpan="2">
                  <a:txBody>
                    <a:bodyPr/>
                    <a:lstStyle/>
                    <a:p>
                      <a:pPr algn="l" fontAlgn="b"/>
                      <a:r>
                        <a:rPr lang="sv-SE" sz="1100" b="1" u="none" strike="noStrike" dirty="0">
                          <a:effectLst/>
                        </a:rPr>
                        <a:t>Fördelning äldre/funktionsnedsatta december 2024</a:t>
                      </a:r>
                      <a:endParaRPr lang="sv-SE" sz="1100" b="1" i="0" u="none" strike="noStrike" dirty="0">
                        <a:solidFill>
                          <a:srgbClr val="000000"/>
                        </a:solidFill>
                        <a:effectLst/>
                        <a:latin typeface="Calibri" panose="020F0502020204030204"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17389"/>
                  </a:ext>
                </a:extLst>
              </a:tr>
              <a:tr h="200025">
                <a:tc>
                  <a:txBody>
                    <a:bodyPr/>
                    <a:lstStyle/>
                    <a:p>
                      <a:pPr algn="l" fontAlgn="ctr"/>
                      <a:r>
                        <a:rPr lang="sv-SE" sz="1200" u="none" strike="noStrike">
                          <a:effectLst/>
                        </a:rPr>
                        <a:t>Annonsbedrägeri</a:t>
                      </a:r>
                      <a:endParaRPr lang="sv-SE" sz="1200" b="1" i="0" u="none" strike="noStrike">
                        <a:solidFill>
                          <a:srgbClr val="FFFFFF"/>
                        </a:solidFill>
                        <a:effectLst/>
                        <a:latin typeface="Times New Roman" panose="02020603050405020304" pitchFamily="18" charset="0"/>
                      </a:endParaRPr>
                    </a:p>
                  </a:txBody>
                  <a:tcPr marL="9525" marR="9525" marT="9525" marB="0" anchor="ctr"/>
                </a:tc>
                <a:tc>
                  <a:txBody>
                    <a:bodyPr/>
                    <a:lstStyle/>
                    <a:p>
                      <a:pPr algn="r" fontAlgn="b"/>
                      <a:r>
                        <a:rPr lang="sv-SE" sz="1100" u="none" strike="noStrike">
                          <a:effectLst/>
                        </a:rPr>
                        <a:t>128</a:t>
                      </a:r>
                      <a:endParaRPr lang="sv-SE"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172813807"/>
                  </a:ext>
                </a:extLst>
              </a:tr>
              <a:tr h="200025">
                <a:tc>
                  <a:txBody>
                    <a:bodyPr/>
                    <a:lstStyle/>
                    <a:p>
                      <a:pPr algn="l" fontAlgn="ctr"/>
                      <a:r>
                        <a:rPr lang="sv-SE" sz="1200" u="none" strike="noStrike">
                          <a:effectLst/>
                        </a:rPr>
                        <a:t>Bedrägeri genom social manipulation</a:t>
                      </a:r>
                      <a:endParaRPr lang="sv-SE" sz="1200" b="1" i="0" u="none" strike="noStrike">
                        <a:solidFill>
                          <a:srgbClr val="FFFFFF"/>
                        </a:solidFill>
                        <a:effectLst/>
                        <a:latin typeface="Times New Roman" panose="02020603050405020304" pitchFamily="18" charset="0"/>
                      </a:endParaRPr>
                    </a:p>
                  </a:txBody>
                  <a:tcPr marL="9525" marR="9525" marT="9525" marB="0" anchor="ctr"/>
                </a:tc>
                <a:tc>
                  <a:txBody>
                    <a:bodyPr/>
                    <a:lstStyle/>
                    <a:p>
                      <a:pPr algn="r" fontAlgn="b"/>
                      <a:r>
                        <a:rPr lang="sv-SE" sz="1100" u="none" strike="noStrike">
                          <a:effectLst/>
                        </a:rPr>
                        <a:t>2140</a:t>
                      </a:r>
                      <a:endParaRPr lang="sv-SE"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35019509"/>
                  </a:ext>
                </a:extLst>
              </a:tr>
              <a:tr h="200025">
                <a:tc>
                  <a:txBody>
                    <a:bodyPr/>
                    <a:lstStyle/>
                    <a:p>
                      <a:pPr algn="l" fontAlgn="ctr"/>
                      <a:r>
                        <a:rPr lang="sv-SE" sz="1200" u="none" strike="noStrike">
                          <a:effectLst/>
                        </a:rPr>
                        <a:t>Fakturabedrägeri</a:t>
                      </a:r>
                      <a:endParaRPr lang="sv-SE" sz="1200" b="1" i="0" u="none" strike="noStrike">
                        <a:solidFill>
                          <a:srgbClr val="FFFFFF"/>
                        </a:solidFill>
                        <a:effectLst/>
                        <a:latin typeface="Times New Roman" panose="02020603050405020304" pitchFamily="18" charset="0"/>
                      </a:endParaRPr>
                    </a:p>
                  </a:txBody>
                  <a:tcPr marL="9525" marR="9525" marT="9525" marB="0" anchor="ctr"/>
                </a:tc>
                <a:tc>
                  <a:txBody>
                    <a:bodyPr/>
                    <a:lstStyle/>
                    <a:p>
                      <a:pPr algn="r" fontAlgn="b"/>
                      <a:r>
                        <a:rPr lang="sv-SE" sz="1100" u="none" strike="noStrike">
                          <a:effectLst/>
                        </a:rPr>
                        <a:t>211</a:t>
                      </a:r>
                      <a:endParaRPr lang="sv-SE"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09287001"/>
                  </a:ext>
                </a:extLst>
              </a:tr>
              <a:tr h="200025">
                <a:tc>
                  <a:txBody>
                    <a:bodyPr/>
                    <a:lstStyle/>
                    <a:p>
                      <a:pPr algn="l" fontAlgn="ctr"/>
                      <a:r>
                        <a:rPr lang="sv-SE" sz="1200" u="none" strike="noStrike">
                          <a:effectLst/>
                        </a:rPr>
                        <a:t>Identitetsbedrägeri</a:t>
                      </a:r>
                      <a:endParaRPr lang="sv-SE" sz="1200" b="1" i="0" u="none" strike="noStrike">
                        <a:solidFill>
                          <a:srgbClr val="FFFFFF"/>
                        </a:solidFill>
                        <a:effectLst/>
                        <a:latin typeface="Times New Roman" panose="02020603050405020304" pitchFamily="18" charset="0"/>
                      </a:endParaRPr>
                    </a:p>
                  </a:txBody>
                  <a:tcPr marL="9525" marR="9525" marT="9525" marB="0" anchor="ctr"/>
                </a:tc>
                <a:tc>
                  <a:txBody>
                    <a:bodyPr/>
                    <a:lstStyle/>
                    <a:p>
                      <a:pPr algn="r" fontAlgn="b"/>
                      <a:r>
                        <a:rPr lang="sv-SE" sz="1100" u="none" strike="noStrike" dirty="0">
                          <a:effectLst/>
                        </a:rPr>
                        <a:t>126</a:t>
                      </a:r>
                      <a:endParaRPr lang="sv-SE"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837341526"/>
                  </a:ext>
                </a:extLst>
              </a:tr>
              <a:tr h="200025">
                <a:tc>
                  <a:txBody>
                    <a:bodyPr/>
                    <a:lstStyle/>
                    <a:p>
                      <a:pPr algn="l" fontAlgn="ctr"/>
                      <a:r>
                        <a:rPr lang="sv-SE" sz="1200" u="none" strike="noStrike">
                          <a:effectLst/>
                        </a:rPr>
                        <a:t>Kortbedrägeri</a:t>
                      </a:r>
                      <a:endParaRPr lang="sv-SE" sz="1200" b="1" i="0" u="none" strike="noStrike">
                        <a:solidFill>
                          <a:srgbClr val="FFFFFF"/>
                        </a:solidFill>
                        <a:effectLst/>
                        <a:latin typeface="Times New Roman" panose="02020603050405020304" pitchFamily="18" charset="0"/>
                      </a:endParaRPr>
                    </a:p>
                  </a:txBody>
                  <a:tcPr marL="9525" marR="9525" marT="9525" marB="0" anchor="ctr"/>
                </a:tc>
                <a:tc>
                  <a:txBody>
                    <a:bodyPr/>
                    <a:lstStyle/>
                    <a:p>
                      <a:pPr algn="r" fontAlgn="b"/>
                      <a:r>
                        <a:rPr lang="sv-SE" sz="1100" u="none" strike="noStrike">
                          <a:effectLst/>
                        </a:rPr>
                        <a:t>208</a:t>
                      </a:r>
                      <a:endParaRPr lang="sv-SE"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49593663"/>
                  </a:ext>
                </a:extLst>
              </a:tr>
              <a:tr h="200025">
                <a:tc>
                  <a:txBody>
                    <a:bodyPr/>
                    <a:lstStyle/>
                    <a:p>
                      <a:pPr algn="l" fontAlgn="ctr"/>
                      <a:r>
                        <a:rPr lang="sv-SE" sz="1200" u="none" strike="noStrike">
                          <a:effectLst/>
                        </a:rPr>
                        <a:t>Övrigt bedrägeri</a:t>
                      </a:r>
                      <a:endParaRPr lang="sv-SE" sz="1200" b="1" i="0" u="none" strike="noStrike">
                        <a:solidFill>
                          <a:srgbClr val="FFFFFF"/>
                        </a:solidFill>
                        <a:effectLst/>
                        <a:latin typeface="Times New Roman" panose="02020603050405020304" pitchFamily="18" charset="0"/>
                      </a:endParaRPr>
                    </a:p>
                  </a:txBody>
                  <a:tcPr marL="9525" marR="9525" marT="9525" marB="0" anchor="ctr"/>
                </a:tc>
                <a:tc>
                  <a:txBody>
                    <a:bodyPr/>
                    <a:lstStyle/>
                    <a:p>
                      <a:pPr algn="r" fontAlgn="b"/>
                      <a:r>
                        <a:rPr lang="sv-SE" sz="1100" u="none" strike="noStrike" dirty="0">
                          <a:effectLst/>
                        </a:rPr>
                        <a:t>393</a:t>
                      </a:r>
                      <a:endParaRPr lang="sv-SE"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711772169"/>
                  </a:ext>
                </a:extLst>
              </a:tr>
            </a:tbl>
          </a:graphicData>
        </a:graphic>
      </p:graphicFrame>
    </p:spTree>
    <p:extLst>
      <p:ext uri="{BB962C8B-B14F-4D97-AF65-F5344CB8AC3E}">
        <p14:creationId xmlns:p14="http://schemas.microsoft.com/office/powerpoint/2010/main" val="1045174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cxnSp>
        <p:nvCxnSpPr>
          <p:cNvPr id="6" name="Rak koppling 5">
            <a:extLst>
              <a:ext uri="{FF2B5EF4-FFF2-40B4-BE49-F238E27FC236}">
                <a16:creationId xmlns:a16="http://schemas.microsoft.com/office/drawing/2014/main" id="{D3A6E0A8-8FF6-4637-ADA0-C48221BB3732}"/>
              </a:ext>
            </a:extLst>
          </p:cNvPr>
          <p:cNvCxnSpPr>
            <a:cxnSpLocks/>
          </p:cNvCxnSpPr>
          <p:nvPr/>
        </p:nvCxnSpPr>
        <p:spPr bwMode="auto">
          <a:xfrm>
            <a:off x="107504" y="337220"/>
            <a:ext cx="7992888" cy="0"/>
          </a:xfrm>
          <a:prstGeom prst="line">
            <a:avLst/>
          </a:prstGeom>
          <a:ln>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textruta 4">
            <a:extLst>
              <a:ext uri="{FF2B5EF4-FFF2-40B4-BE49-F238E27FC236}">
                <a16:creationId xmlns:a16="http://schemas.microsoft.com/office/drawing/2014/main" id="{8AC15F24-43DA-4AE5-8342-091102B234CF}"/>
              </a:ext>
            </a:extLst>
          </p:cNvPr>
          <p:cNvSpPr txBox="1"/>
          <p:nvPr/>
        </p:nvSpPr>
        <p:spPr>
          <a:xfrm>
            <a:off x="3486560" y="58123"/>
            <a:ext cx="1409475" cy="307777"/>
          </a:xfrm>
          <a:prstGeom prst="rect">
            <a:avLst/>
          </a:prstGeom>
          <a:noFill/>
        </p:spPr>
        <p:txBody>
          <a:bodyPr wrap="square" rtlCol="0">
            <a:spAutoFit/>
          </a:bodyPr>
          <a:lstStyle/>
          <a:p>
            <a:pPr algn="ctr"/>
            <a:r>
              <a:rPr lang="sv-SE" sz="1400" b="1" dirty="0"/>
              <a:t>VISHING</a:t>
            </a:r>
          </a:p>
        </p:txBody>
      </p:sp>
      <p:sp>
        <p:nvSpPr>
          <p:cNvPr id="10" name="textruta 9">
            <a:extLst>
              <a:ext uri="{FF2B5EF4-FFF2-40B4-BE49-F238E27FC236}">
                <a16:creationId xmlns:a16="http://schemas.microsoft.com/office/drawing/2014/main" id="{EBBF296C-FAFB-4179-A2F1-36B0A4236B22}"/>
              </a:ext>
            </a:extLst>
          </p:cNvPr>
          <p:cNvSpPr txBox="1"/>
          <p:nvPr/>
        </p:nvSpPr>
        <p:spPr>
          <a:xfrm>
            <a:off x="107504" y="415315"/>
            <a:ext cx="3672408" cy="261610"/>
          </a:xfrm>
          <a:prstGeom prst="rect">
            <a:avLst/>
          </a:prstGeom>
          <a:solidFill>
            <a:schemeClr val="accent1">
              <a:lumMod val="60000"/>
              <a:lumOff val="40000"/>
            </a:schemeClr>
          </a:solidFill>
        </p:spPr>
        <p:txBody>
          <a:bodyPr wrap="square" rtlCol="0">
            <a:spAutoFit/>
          </a:bodyPr>
          <a:lstStyle/>
          <a:p>
            <a:r>
              <a:rPr lang="sv-SE" sz="1100" dirty="0"/>
              <a:t>Utvecklingen av telefonbedrägerier/</a:t>
            </a:r>
            <a:r>
              <a:rPr lang="sv-SE" sz="1100" dirty="0" err="1"/>
              <a:t>vishing</a:t>
            </a:r>
            <a:endParaRPr lang="sv-SE" sz="1100" dirty="0"/>
          </a:p>
        </p:txBody>
      </p:sp>
      <p:sp>
        <p:nvSpPr>
          <p:cNvPr id="11" name="textruta 10">
            <a:extLst>
              <a:ext uri="{FF2B5EF4-FFF2-40B4-BE49-F238E27FC236}">
                <a16:creationId xmlns:a16="http://schemas.microsoft.com/office/drawing/2014/main" id="{AEAD826B-E8A8-4910-B233-E2DB3F302C02}"/>
              </a:ext>
            </a:extLst>
          </p:cNvPr>
          <p:cNvSpPr txBox="1"/>
          <p:nvPr/>
        </p:nvSpPr>
        <p:spPr>
          <a:xfrm>
            <a:off x="5837461" y="3145532"/>
            <a:ext cx="1614859" cy="261610"/>
          </a:xfrm>
          <a:prstGeom prst="rect">
            <a:avLst/>
          </a:prstGeom>
          <a:solidFill>
            <a:schemeClr val="accent1">
              <a:lumMod val="60000"/>
              <a:lumOff val="40000"/>
            </a:schemeClr>
          </a:solidFill>
        </p:spPr>
        <p:txBody>
          <a:bodyPr wrap="square" rtlCol="0">
            <a:spAutoFit/>
          </a:bodyPr>
          <a:lstStyle/>
          <a:p>
            <a:pPr algn="ctr"/>
            <a:r>
              <a:rPr lang="sv-SE" sz="1100" dirty="0"/>
              <a:t>Månadens siffror</a:t>
            </a:r>
          </a:p>
        </p:txBody>
      </p:sp>
      <p:sp>
        <p:nvSpPr>
          <p:cNvPr id="15" name="textruta 14">
            <a:extLst>
              <a:ext uri="{FF2B5EF4-FFF2-40B4-BE49-F238E27FC236}">
                <a16:creationId xmlns:a16="http://schemas.microsoft.com/office/drawing/2014/main" id="{DEAA54F4-5FD8-492F-8EB0-6EE88448D743}"/>
              </a:ext>
            </a:extLst>
          </p:cNvPr>
          <p:cNvSpPr txBox="1"/>
          <p:nvPr/>
        </p:nvSpPr>
        <p:spPr>
          <a:xfrm>
            <a:off x="5740636" y="833435"/>
            <a:ext cx="2861369" cy="2323713"/>
          </a:xfrm>
          <a:prstGeom prst="rect">
            <a:avLst/>
          </a:prstGeom>
          <a:noFill/>
        </p:spPr>
        <p:txBody>
          <a:bodyPr wrap="square" rtlCol="0">
            <a:spAutoFit/>
          </a:bodyPr>
          <a:lstStyle/>
          <a:p>
            <a:r>
              <a:rPr lang="sv-SE" sz="1200" u="sng" dirty="0">
                <a:latin typeface="Calibri" panose="020F0502020204030204" pitchFamily="34" charset="0"/>
                <a:cs typeface="Calibri" panose="020F0502020204030204" pitchFamily="34" charset="0"/>
              </a:rPr>
              <a:t>Totalt </a:t>
            </a:r>
            <a:r>
              <a:rPr lang="sv-SE" sz="1000" dirty="0">
                <a:latin typeface="Calibri" panose="020F0502020204030204" pitchFamily="34" charset="0"/>
                <a:cs typeface="Calibri" panose="020F0502020204030204" pitchFamily="34" charset="0"/>
              </a:rPr>
              <a:t>(jan-dec 2024) </a:t>
            </a:r>
            <a:endParaRPr lang="sv-SE" sz="1200" u="sng" dirty="0">
              <a:latin typeface="Calibri" panose="020F0502020204030204" pitchFamily="34" charset="0"/>
              <a:cs typeface="Calibri" panose="020F0502020204030204" pitchFamily="34" charset="0"/>
            </a:endParaRPr>
          </a:p>
          <a:p>
            <a:r>
              <a:rPr lang="sv-SE" sz="1200" b="1" dirty="0">
                <a:latin typeface="Calibri" panose="020F0502020204030204" pitchFamily="34" charset="0"/>
                <a:cs typeface="Calibri" panose="020F0502020204030204" pitchFamily="34" charset="0"/>
              </a:rPr>
              <a:t>31 155 </a:t>
            </a:r>
            <a:r>
              <a:rPr lang="sv-SE" sz="1200" dirty="0">
                <a:latin typeface="Calibri" panose="020F0502020204030204" pitchFamily="34" charset="0"/>
                <a:cs typeface="Calibri" panose="020F0502020204030204" pitchFamily="34" charset="0"/>
              </a:rPr>
              <a:t>anmälda brott </a:t>
            </a:r>
            <a:endParaRPr lang="sv-SE" sz="1000" dirty="0"/>
          </a:p>
          <a:p>
            <a:endParaRPr lang="sv-SE" sz="1100" dirty="0">
              <a:highlight>
                <a:srgbClr val="FFFF00"/>
              </a:highlight>
              <a:latin typeface="Calibri" panose="020F0502020204030204" pitchFamily="34" charset="0"/>
              <a:cs typeface="Calibri" panose="020F0502020204030204" pitchFamily="34" charset="0"/>
            </a:endParaRPr>
          </a:p>
          <a:p>
            <a:r>
              <a:rPr lang="sv-SE" sz="1100" dirty="0">
                <a:latin typeface="Calibri" panose="020F0502020204030204" pitchFamily="34" charset="0"/>
                <a:cs typeface="Calibri" panose="020F0502020204030204" pitchFamily="34" charset="0"/>
              </a:rPr>
              <a:t>Under december anmäldes 19</a:t>
            </a:r>
            <a:r>
              <a:rPr lang="sv-SE" sz="1100" b="1" dirty="0">
                <a:latin typeface="Calibri" panose="020F0502020204030204" pitchFamily="34" charset="0"/>
                <a:cs typeface="Calibri" panose="020F0502020204030204" pitchFamily="34" charset="0"/>
              </a:rPr>
              <a:t> </a:t>
            </a:r>
            <a:r>
              <a:rPr lang="sv-SE" sz="1100" dirty="0">
                <a:latin typeface="Calibri" panose="020F0502020204030204" pitchFamily="34" charset="0"/>
                <a:cs typeface="Calibri" panose="020F0502020204030204" pitchFamily="34" charset="0"/>
              </a:rPr>
              <a:t>procent färre telefonbedrägerier/</a:t>
            </a:r>
            <a:r>
              <a:rPr lang="sv-SE" sz="1100" dirty="0" err="1">
                <a:latin typeface="Calibri" panose="020F0502020204030204" pitchFamily="34" charset="0"/>
                <a:cs typeface="Calibri" panose="020F0502020204030204" pitchFamily="34" charset="0"/>
              </a:rPr>
              <a:t>vishing</a:t>
            </a:r>
            <a:r>
              <a:rPr lang="sv-SE" sz="1100" dirty="0">
                <a:latin typeface="Calibri" panose="020F0502020204030204" pitchFamily="34" charset="0"/>
                <a:cs typeface="Calibri" panose="020F0502020204030204" pitchFamily="34" charset="0"/>
              </a:rPr>
              <a:t> brott än under föregående månad. </a:t>
            </a:r>
          </a:p>
          <a:p>
            <a:endParaRPr lang="sv-SE" sz="1100" dirty="0">
              <a:latin typeface="Calibri" panose="020F0502020204030204" pitchFamily="34" charset="0"/>
              <a:cs typeface="Calibri" panose="020F0502020204030204" pitchFamily="34" charset="0"/>
            </a:endParaRPr>
          </a:p>
          <a:p>
            <a:r>
              <a:rPr lang="sv-SE" sz="1100" dirty="0">
                <a:latin typeface="Calibri" panose="020F0502020204030204" pitchFamily="34" charset="0"/>
                <a:cs typeface="Calibri" panose="020F0502020204030204" pitchFamily="34" charset="0"/>
              </a:rPr>
              <a:t>I jämförelse med december 2023 anmäldes </a:t>
            </a:r>
            <a:br>
              <a:rPr lang="sv-SE" sz="1100" dirty="0">
                <a:latin typeface="Calibri" panose="020F0502020204030204" pitchFamily="34" charset="0"/>
                <a:cs typeface="Calibri" panose="020F0502020204030204" pitchFamily="34" charset="0"/>
              </a:rPr>
            </a:br>
            <a:r>
              <a:rPr lang="sv-SE" sz="1100" dirty="0">
                <a:latin typeface="Calibri" panose="020F0502020204030204" pitchFamily="34" charset="0"/>
                <a:cs typeface="Calibri" panose="020F0502020204030204" pitchFamily="34" charset="0"/>
              </a:rPr>
              <a:t>12 procent fler brott. </a:t>
            </a:r>
          </a:p>
          <a:p>
            <a:endParaRPr lang="sv-SE" sz="1100" dirty="0">
              <a:latin typeface="Calibri" panose="020F0502020204030204" pitchFamily="34" charset="0"/>
              <a:cs typeface="Calibri" panose="020F0502020204030204" pitchFamily="34" charset="0"/>
            </a:endParaRPr>
          </a:p>
          <a:p>
            <a:r>
              <a:rPr lang="sv-SE" sz="1100" b="1" dirty="0">
                <a:latin typeface="Calibri" panose="020F0502020204030204" pitchFamily="34" charset="0"/>
                <a:cs typeface="Calibri" panose="020F0502020204030204" pitchFamily="34" charset="0"/>
              </a:rPr>
              <a:t>För helåret ökade antalet anmälda brott med 6 procent i jämförelse med 2023.</a:t>
            </a:r>
            <a:endParaRPr lang="sv-SE" sz="1100" dirty="0">
              <a:latin typeface="Calibri" panose="020F0502020204030204" pitchFamily="34" charset="0"/>
              <a:cs typeface="Calibri" panose="020F0502020204030204" pitchFamily="34" charset="0"/>
            </a:endParaRPr>
          </a:p>
          <a:p>
            <a:endParaRPr lang="sv-SE" sz="1100" dirty="0">
              <a:latin typeface="Calibri" panose="020F0502020204030204" pitchFamily="34" charset="0"/>
              <a:cs typeface="Calibri" panose="020F0502020204030204" pitchFamily="34" charset="0"/>
            </a:endParaRPr>
          </a:p>
        </p:txBody>
      </p:sp>
      <p:sp>
        <p:nvSpPr>
          <p:cNvPr id="12" name="textruta 11">
            <a:extLst>
              <a:ext uri="{FF2B5EF4-FFF2-40B4-BE49-F238E27FC236}">
                <a16:creationId xmlns:a16="http://schemas.microsoft.com/office/drawing/2014/main" id="{643AFC50-0DC2-410B-8683-F4DDEF63E9BC}"/>
              </a:ext>
            </a:extLst>
          </p:cNvPr>
          <p:cNvSpPr txBox="1"/>
          <p:nvPr/>
        </p:nvSpPr>
        <p:spPr>
          <a:xfrm>
            <a:off x="0" y="186526"/>
            <a:ext cx="1656184" cy="169277"/>
          </a:xfrm>
          <a:prstGeom prst="rect">
            <a:avLst/>
          </a:prstGeom>
          <a:noFill/>
        </p:spPr>
        <p:txBody>
          <a:bodyPr wrap="square" rtlCol="0">
            <a:spAutoFit/>
          </a:bodyPr>
          <a:lstStyle/>
          <a:p>
            <a:r>
              <a:rPr lang="sv-SE" sz="500" b="1" dirty="0"/>
              <a:t>NBC nationell </a:t>
            </a:r>
            <a:r>
              <a:rPr lang="sv-SE" sz="500" b="1" dirty="0" err="1"/>
              <a:t>lägesbild</a:t>
            </a:r>
            <a:r>
              <a:rPr lang="sv-SE" sz="500" b="1" dirty="0"/>
              <a:t> DECEMBER 2024</a:t>
            </a:r>
          </a:p>
        </p:txBody>
      </p:sp>
      <p:graphicFrame>
        <p:nvGraphicFramePr>
          <p:cNvPr id="13" name="Diagram 12">
            <a:extLst>
              <a:ext uri="{FF2B5EF4-FFF2-40B4-BE49-F238E27FC236}">
                <a16:creationId xmlns:a16="http://schemas.microsoft.com/office/drawing/2014/main" id="{AEF50487-914C-4D3E-969D-6C24EF9D2D0A}"/>
              </a:ext>
            </a:extLst>
          </p:cNvPr>
          <p:cNvGraphicFramePr>
            <a:graphicFrameLocks/>
          </p:cNvGraphicFramePr>
          <p:nvPr>
            <p:extLst>
              <p:ext uri="{D42A27DB-BD31-4B8C-83A1-F6EECF244321}">
                <p14:modId xmlns:p14="http://schemas.microsoft.com/office/powerpoint/2010/main" val="446275221"/>
              </p:ext>
            </p:extLst>
          </p:nvPr>
        </p:nvGraphicFramePr>
        <p:xfrm>
          <a:off x="107504" y="703174"/>
          <a:ext cx="5544616" cy="2658375"/>
        </p:xfrm>
        <a:graphic>
          <a:graphicData uri="http://schemas.openxmlformats.org/drawingml/2006/chart">
            <c:chart xmlns:c="http://schemas.openxmlformats.org/drawingml/2006/chart" xmlns:r="http://schemas.openxmlformats.org/officeDocument/2006/relationships" r:id="rId2"/>
          </a:graphicData>
        </a:graphic>
      </p:graphicFrame>
      <p:pic>
        <p:nvPicPr>
          <p:cNvPr id="4" name="Bildobjekt 3">
            <a:extLst>
              <a:ext uri="{FF2B5EF4-FFF2-40B4-BE49-F238E27FC236}">
                <a16:creationId xmlns:a16="http://schemas.microsoft.com/office/drawing/2014/main" id="{E9846C8A-06FA-40C0-9D9C-AFA2504F754B}"/>
              </a:ext>
            </a:extLst>
          </p:cNvPr>
          <p:cNvPicPr>
            <a:picLocks noChangeAspect="1"/>
          </p:cNvPicPr>
          <p:nvPr/>
        </p:nvPicPr>
        <p:blipFill>
          <a:blip r:embed="rId3"/>
          <a:stretch>
            <a:fillRect/>
          </a:stretch>
        </p:blipFill>
        <p:spPr>
          <a:xfrm>
            <a:off x="5436096" y="3461688"/>
            <a:ext cx="3240452" cy="1944136"/>
          </a:xfrm>
          <a:prstGeom prst="rect">
            <a:avLst/>
          </a:prstGeom>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outerShdw blurRad="50800" dist="38100" dir="18900000" algn="bl" rotWithShape="0">
              <a:prstClr val="black">
                <a:alpha val="40000"/>
              </a:prstClr>
            </a:outerShdw>
          </a:effectLst>
        </p:spPr>
      </p:pic>
    </p:spTree>
    <p:extLst>
      <p:ext uri="{BB962C8B-B14F-4D97-AF65-F5344CB8AC3E}">
        <p14:creationId xmlns:p14="http://schemas.microsoft.com/office/powerpoint/2010/main" val="38664974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Rak koppling 5">
            <a:extLst>
              <a:ext uri="{FF2B5EF4-FFF2-40B4-BE49-F238E27FC236}">
                <a16:creationId xmlns:a16="http://schemas.microsoft.com/office/drawing/2014/main" id="{D3A6E0A8-8FF6-4637-ADA0-C48221BB3732}"/>
              </a:ext>
            </a:extLst>
          </p:cNvPr>
          <p:cNvCxnSpPr>
            <a:cxnSpLocks/>
          </p:cNvCxnSpPr>
          <p:nvPr/>
        </p:nvCxnSpPr>
        <p:spPr bwMode="auto">
          <a:xfrm>
            <a:off x="107504" y="337220"/>
            <a:ext cx="7992888" cy="0"/>
          </a:xfrm>
          <a:prstGeom prst="line">
            <a:avLst/>
          </a:prstGeom>
          <a:ln>
            <a:headEnd type="none" w="med" len="med"/>
            <a:tailEnd type="none" w="med" len="me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textruta 4">
            <a:extLst>
              <a:ext uri="{FF2B5EF4-FFF2-40B4-BE49-F238E27FC236}">
                <a16:creationId xmlns:a16="http://schemas.microsoft.com/office/drawing/2014/main" id="{8AC15F24-43DA-4AE5-8342-091102B234CF}"/>
              </a:ext>
            </a:extLst>
          </p:cNvPr>
          <p:cNvSpPr txBox="1"/>
          <p:nvPr/>
        </p:nvSpPr>
        <p:spPr>
          <a:xfrm>
            <a:off x="2879812" y="77441"/>
            <a:ext cx="3384376" cy="307777"/>
          </a:xfrm>
          <a:prstGeom prst="rect">
            <a:avLst/>
          </a:prstGeom>
          <a:noFill/>
        </p:spPr>
        <p:txBody>
          <a:bodyPr wrap="square" rtlCol="0">
            <a:spAutoFit/>
          </a:bodyPr>
          <a:lstStyle/>
          <a:p>
            <a:pPr algn="ctr"/>
            <a:r>
              <a:rPr lang="sv-SE" sz="1400" b="1" dirty="0"/>
              <a:t>VISHING- BROTTSVINSTER</a:t>
            </a:r>
          </a:p>
        </p:txBody>
      </p:sp>
      <p:sp>
        <p:nvSpPr>
          <p:cNvPr id="10" name="textruta 9">
            <a:extLst>
              <a:ext uri="{FF2B5EF4-FFF2-40B4-BE49-F238E27FC236}">
                <a16:creationId xmlns:a16="http://schemas.microsoft.com/office/drawing/2014/main" id="{DDEB3C68-C30C-4FF8-8F46-A060E4FE8A60}"/>
              </a:ext>
            </a:extLst>
          </p:cNvPr>
          <p:cNvSpPr txBox="1"/>
          <p:nvPr/>
        </p:nvSpPr>
        <p:spPr>
          <a:xfrm>
            <a:off x="169430" y="415457"/>
            <a:ext cx="2602370" cy="261610"/>
          </a:xfrm>
          <a:prstGeom prst="rect">
            <a:avLst/>
          </a:prstGeom>
          <a:solidFill>
            <a:schemeClr val="accent1">
              <a:lumMod val="60000"/>
              <a:lumOff val="40000"/>
            </a:schemeClr>
          </a:solidFill>
        </p:spPr>
        <p:txBody>
          <a:bodyPr wrap="square" rtlCol="0">
            <a:spAutoFit/>
          </a:bodyPr>
          <a:lstStyle/>
          <a:p>
            <a:r>
              <a:rPr lang="sv-SE" sz="1100" dirty="0"/>
              <a:t>Brottsvinsterna per månad sedan 2023 </a:t>
            </a:r>
          </a:p>
        </p:txBody>
      </p:sp>
      <p:sp>
        <p:nvSpPr>
          <p:cNvPr id="2" name="textruta 1">
            <a:extLst>
              <a:ext uri="{FF2B5EF4-FFF2-40B4-BE49-F238E27FC236}">
                <a16:creationId xmlns:a16="http://schemas.microsoft.com/office/drawing/2014/main" id="{A641B32C-0916-417D-9870-DDE4D1C3DC14}"/>
              </a:ext>
            </a:extLst>
          </p:cNvPr>
          <p:cNvSpPr txBox="1"/>
          <p:nvPr/>
        </p:nvSpPr>
        <p:spPr>
          <a:xfrm>
            <a:off x="29311" y="4153644"/>
            <a:ext cx="8071081" cy="900246"/>
          </a:xfrm>
          <a:prstGeom prst="rect">
            <a:avLst/>
          </a:prstGeom>
          <a:noFill/>
        </p:spPr>
        <p:txBody>
          <a:bodyPr wrap="square" rtlCol="0">
            <a:spAutoFit/>
          </a:bodyPr>
          <a:lstStyle/>
          <a:p>
            <a:pPr marL="171450" indent="-171450">
              <a:buFont typeface="Wingdings" panose="05000000000000000000" pitchFamily="2" charset="2"/>
              <a:buChar char="§"/>
            </a:pPr>
            <a:r>
              <a:rPr lang="sv-SE" sz="1050" dirty="0"/>
              <a:t>Brottsvinsterna under helåret 2024 uppgick till </a:t>
            </a:r>
            <a:r>
              <a:rPr lang="sv-SE" sz="1050" b="1" dirty="0"/>
              <a:t>427 miljoner </a:t>
            </a:r>
            <a:r>
              <a:rPr lang="sv-SE" sz="1050" dirty="0"/>
              <a:t>kronor, vilket var en minskning med </a:t>
            </a:r>
            <a:r>
              <a:rPr lang="sv-SE" sz="1050" b="1" dirty="0"/>
              <a:t>40 procent </a:t>
            </a:r>
            <a:r>
              <a:rPr lang="sv-SE" sz="1050" dirty="0"/>
              <a:t>i jämförelse med helåret 2023.  </a:t>
            </a:r>
          </a:p>
          <a:p>
            <a:endParaRPr lang="sv-SE" sz="1050" dirty="0"/>
          </a:p>
          <a:p>
            <a:pPr marL="171450" indent="-171450">
              <a:buFont typeface="Wingdings" panose="05000000000000000000" pitchFamily="2" charset="2"/>
              <a:buChar char="§"/>
            </a:pPr>
            <a:r>
              <a:rPr lang="sv-SE" sz="1050" dirty="0"/>
              <a:t>Brottsvinsterna för december 2024 minskade med 30 procent i jämförelse med föregående månad och minskade med </a:t>
            </a:r>
            <a:br>
              <a:rPr lang="sv-SE" sz="1050" dirty="0"/>
            </a:br>
            <a:r>
              <a:rPr lang="sv-SE" sz="1050" dirty="0"/>
              <a:t>31 procent i jämförelse med december 2023. </a:t>
            </a:r>
          </a:p>
        </p:txBody>
      </p:sp>
      <p:sp>
        <p:nvSpPr>
          <p:cNvPr id="12" name="textruta 11">
            <a:extLst>
              <a:ext uri="{FF2B5EF4-FFF2-40B4-BE49-F238E27FC236}">
                <a16:creationId xmlns:a16="http://schemas.microsoft.com/office/drawing/2014/main" id="{DA9935B3-6CDE-480E-9F1B-B0094A7886AF}"/>
              </a:ext>
            </a:extLst>
          </p:cNvPr>
          <p:cNvSpPr txBox="1"/>
          <p:nvPr/>
        </p:nvSpPr>
        <p:spPr>
          <a:xfrm>
            <a:off x="0" y="186526"/>
            <a:ext cx="1656184" cy="169277"/>
          </a:xfrm>
          <a:prstGeom prst="rect">
            <a:avLst/>
          </a:prstGeom>
          <a:noFill/>
        </p:spPr>
        <p:txBody>
          <a:bodyPr wrap="square" rtlCol="0">
            <a:spAutoFit/>
          </a:bodyPr>
          <a:lstStyle/>
          <a:p>
            <a:r>
              <a:rPr lang="sv-SE" sz="500" b="1" dirty="0"/>
              <a:t>NBC nationell </a:t>
            </a:r>
            <a:r>
              <a:rPr lang="sv-SE" sz="500" b="1" dirty="0" err="1"/>
              <a:t>lägesbild</a:t>
            </a:r>
            <a:r>
              <a:rPr lang="sv-SE" sz="500" b="1" dirty="0"/>
              <a:t> DECEMBER 2024</a:t>
            </a:r>
          </a:p>
        </p:txBody>
      </p:sp>
      <p:graphicFrame>
        <p:nvGraphicFramePr>
          <p:cNvPr id="11" name="Diagram 10">
            <a:extLst>
              <a:ext uri="{FF2B5EF4-FFF2-40B4-BE49-F238E27FC236}">
                <a16:creationId xmlns:a16="http://schemas.microsoft.com/office/drawing/2014/main" id="{ADC4895A-995C-48FD-A52B-69A21D1B25C9}"/>
              </a:ext>
            </a:extLst>
          </p:cNvPr>
          <p:cNvGraphicFramePr>
            <a:graphicFrameLocks/>
          </p:cNvGraphicFramePr>
          <p:nvPr>
            <p:extLst>
              <p:ext uri="{D42A27DB-BD31-4B8C-83A1-F6EECF244321}">
                <p14:modId xmlns:p14="http://schemas.microsoft.com/office/powerpoint/2010/main" val="966768096"/>
              </p:ext>
            </p:extLst>
          </p:nvPr>
        </p:nvGraphicFramePr>
        <p:xfrm>
          <a:off x="175562" y="703845"/>
          <a:ext cx="7852822" cy="33393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31739937"/>
      </p:ext>
    </p:extLst>
  </p:cSld>
  <p:clrMapOvr>
    <a:masterClrMapping/>
  </p:clrMapOvr>
</p:sld>
</file>

<file path=ppt/theme/theme1.xml><?xml version="1.0" encoding="utf-8"?>
<a:theme xmlns:a="http://schemas.openxmlformats.org/drawingml/2006/main" name="Office-tema">
  <a:themeElements>
    <a:clrScheme name="Anpassat 1">
      <a:dk1>
        <a:srgbClr val="000000"/>
      </a:dk1>
      <a:lt1>
        <a:srgbClr val="FFFFFF"/>
      </a:lt1>
      <a:dk2>
        <a:srgbClr val="000000"/>
      </a:dk2>
      <a:lt2>
        <a:srgbClr val="9B9B9B"/>
      </a:lt2>
      <a:accent1>
        <a:srgbClr val="1862A8"/>
      </a:accent1>
      <a:accent2>
        <a:srgbClr val="FFCC33"/>
      </a:accent2>
      <a:accent3>
        <a:srgbClr val="BB2B20"/>
      </a:accent3>
      <a:accent4>
        <a:srgbClr val="009DE0"/>
      </a:accent4>
      <a:accent5>
        <a:srgbClr val="033A5F"/>
      </a:accent5>
      <a:accent6>
        <a:srgbClr val="A2C037"/>
      </a:accent6>
      <a:hlink>
        <a:srgbClr val="289548"/>
      </a:hlink>
      <a:folHlink>
        <a:srgbClr val="009DE0"/>
      </a:folHlink>
    </a:clrScheme>
    <a:fontScheme name="Office-tem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699"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sv-SE"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699"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sv-SE" sz="2400" b="0" i="0" u="none" strike="noStrike" cap="none" normalizeH="0" baseline="0" smtClean="0">
            <a:ln>
              <a:noFill/>
            </a:ln>
            <a:solidFill>
              <a:schemeClr val="tx1"/>
            </a:solidFill>
            <a:effectLst/>
            <a:latin typeface="Arial" charset="0"/>
          </a:defRPr>
        </a:defPPr>
      </a:lstStyle>
    </a:lnDef>
  </a:objectDefaults>
  <a:extraClrSchemeLst>
    <a:extraClrScheme>
      <a:clrScheme name="Office-t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tem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tem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tem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tem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tem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tem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Office-tema 8">
        <a:dk1>
          <a:srgbClr val="000000"/>
        </a:dk1>
        <a:lt1>
          <a:srgbClr val="FFFFFF"/>
        </a:lt1>
        <a:dk2>
          <a:srgbClr val="000000"/>
        </a:dk2>
        <a:lt2>
          <a:srgbClr val="808080"/>
        </a:lt2>
        <a:accent1>
          <a:srgbClr val="FFCC66"/>
        </a:accent1>
        <a:accent2>
          <a:srgbClr val="4BA4F5"/>
        </a:accent2>
        <a:accent3>
          <a:srgbClr val="FFFFFF"/>
        </a:accent3>
        <a:accent4>
          <a:srgbClr val="000000"/>
        </a:accent4>
        <a:accent5>
          <a:srgbClr val="FFE2B8"/>
        </a:accent5>
        <a:accent6>
          <a:srgbClr val="4394DE"/>
        </a:accent6>
        <a:hlink>
          <a:srgbClr val="FF7E27"/>
        </a:hlink>
        <a:folHlink>
          <a:srgbClr val="DDDDDD"/>
        </a:folHlink>
      </a:clrScheme>
      <a:clrMap bg1="lt1" tx1="dk1" bg2="lt2" tx2="dk2" accent1="accent1" accent2="accent2" accent3="accent3" accent4="accent4" accent5="accent5" accent6="accent6" hlink="hlink" folHlink="folHlink"/>
    </a:extraClrScheme>
    <a:extraClrScheme>
      <a:clrScheme name="Office-tema 9">
        <a:dk1>
          <a:srgbClr val="000000"/>
        </a:dk1>
        <a:lt1>
          <a:srgbClr val="FFFFFF"/>
        </a:lt1>
        <a:dk2>
          <a:srgbClr val="000000"/>
        </a:dk2>
        <a:lt2>
          <a:srgbClr val="808080"/>
        </a:lt2>
        <a:accent1>
          <a:srgbClr val="FFCC33"/>
        </a:accent1>
        <a:accent2>
          <a:srgbClr val="326ABE"/>
        </a:accent2>
        <a:accent3>
          <a:srgbClr val="FFFFFF"/>
        </a:accent3>
        <a:accent4>
          <a:srgbClr val="000000"/>
        </a:accent4>
        <a:accent5>
          <a:srgbClr val="FFE2AD"/>
        </a:accent5>
        <a:accent6>
          <a:srgbClr val="2C5FAC"/>
        </a:accent6>
        <a:hlink>
          <a:srgbClr val="FF0033"/>
        </a:hlink>
        <a:folHlink>
          <a:srgbClr val="CCCC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ol_presentation_l_16_10.potx" id="{2E2FFD04-4C00-4D3A-8DF4-E27039E6021A}" vid="{DD9FA27C-CA1B-4C75-9F90-220E10FD2CCC}"/>
    </a:ext>
  </a:ext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pol_presentation_l_16_10</Template>
  <TotalTime>0</TotalTime>
  <Words>1917</Words>
  <Application>Microsoft Office PowerPoint</Application>
  <PresentationFormat>Bildspel på skärmen (16:10)</PresentationFormat>
  <Paragraphs>230</Paragraphs>
  <Slides>16</Slides>
  <Notes>1</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16</vt:i4>
      </vt:variant>
    </vt:vector>
  </HeadingPairs>
  <TitlesOfParts>
    <vt:vector size="21" baseType="lpstr">
      <vt:lpstr>Arial</vt:lpstr>
      <vt:lpstr>Calibri</vt:lpstr>
      <vt:lpstr>Times New Roman</vt:lpstr>
      <vt:lpstr>Wingdings</vt:lpstr>
      <vt:lpstr>Office-tema</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Polisen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Charlotta Mauritzson (Lotta)</dc:creator>
  <cp:lastModifiedBy>Charlotta Mauritzson (Lotta)</cp:lastModifiedBy>
  <cp:revision>1321</cp:revision>
  <cp:lastPrinted>2014-10-01T07:36:37Z</cp:lastPrinted>
  <dcterms:created xsi:type="dcterms:W3CDTF">2022-04-14T07:13:21Z</dcterms:created>
  <dcterms:modified xsi:type="dcterms:W3CDTF">2025-01-28T11:40:56Z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RP_presentationsmall">
    <vt:lpwstr>officiell2</vt:lpwstr>
  </property>
  <property fmtid="{D5CDD505-2E9C-101B-9397-08002B2CF9AE}" pid="3" name="RP_organisation">
    <vt:lpwstr>Nationella operativa avdelningen</vt:lpwstr>
  </property>
  <property fmtid="{D5CDD505-2E9C-101B-9397-08002B2CF9AE}" pid="4" name="RP_ver">
    <vt:lpwstr>3</vt:lpwstr>
  </property>
  <property fmtid="{D5CDD505-2E9C-101B-9397-08002B2CF9AE}" pid="5" name="RP_orientering">
    <vt:lpwstr>liggande</vt:lpwstr>
  </property>
  <property fmtid="{D5CDD505-2E9C-101B-9397-08002B2CF9AE}" pid="6" name="RP_polisenlogo">
    <vt:lpwstr>ja</vt:lpwstr>
  </property>
  <property fmtid="{D5CDD505-2E9C-101B-9397-08002B2CF9AE}" pid="7" name="Pol_2015">
    <vt:lpwstr>ja</vt:lpwstr>
  </property>
  <property fmtid="{D5CDD505-2E9C-101B-9397-08002B2CF9AE}" pid="8" name="RP_Språk">
    <vt:lpwstr>3</vt:lpwstr>
  </property>
  <property fmtid="{D5CDD505-2E9C-101B-9397-08002B2CF9AE}" pid="9" name="RP_Format">
    <vt:lpwstr>16_10</vt:lpwstr>
  </property>
  <property fmtid="{D5CDD505-2E9C-101B-9397-08002B2CF9AE}" pid="10" name="RP_Arbetsbok">
    <vt:lpwstr>RP_Presentation</vt:lpwstr>
  </property>
  <property fmtid="{D5CDD505-2E9C-101B-9397-08002B2CF9AE}" pid="11" name="EK_Datum_Visible">
    <vt:lpwstr>ja</vt:lpwstr>
  </property>
  <property fmtid="{D5CDD505-2E9C-101B-9397-08002B2CF9AE}" pid="12" name="EK_Namn_Visible">
    <vt:lpwstr>nej</vt:lpwstr>
  </property>
  <property fmtid="{D5CDD505-2E9C-101B-9397-08002B2CF9AE}" pid="13" name="EK_Division_Visible">
    <vt:lpwstr>nej</vt:lpwstr>
  </property>
  <property fmtid="{D5CDD505-2E9C-101B-9397-08002B2CF9AE}" pid="14" name="EK_Myndighet_Visible">
    <vt:lpwstr>nej</vt:lpwstr>
  </property>
  <property fmtid="{D5CDD505-2E9C-101B-9397-08002B2CF9AE}" pid="15" name="EK_Namn_H_Visible">
    <vt:lpwstr>ja</vt:lpwstr>
  </property>
  <property fmtid="{D5CDD505-2E9C-101B-9397-08002B2CF9AE}" pid="16" name="EK_Division_H_Visible">
    <vt:lpwstr>nej</vt:lpwstr>
  </property>
  <property fmtid="{D5CDD505-2E9C-101B-9397-08002B2CF9AE}" pid="17" name="EK_Arbenhet_under_logo">
    <vt:lpwstr>nej</vt:lpwstr>
  </property>
  <property fmtid="{D5CDD505-2E9C-101B-9397-08002B2CF9AE}" pid="18" name="EK_Org_under_logo">
    <vt:lpwstr>nej</vt:lpwstr>
  </property>
  <property fmtid="{D5CDD505-2E9C-101B-9397-08002B2CF9AE}" pid="19" name="RP_Stödrubrik">
    <vt:lpwstr/>
  </property>
  <property fmtid="{D5CDD505-2E9C-101B-9397-08002B2CF9AE}" pid="20" name="RP_InkluderaRubrikSida">
    <vt:lpwstr>nej</vt:lpwstr>
  </property>
  <property fmtid="{D5CDD505-2E9C-101B-9397-08002B2CF9AE}" pid="21" name="RP_Datum">
    <vt:lpwstr>2025-01-28</vt:lpwstr>
  </property>
  <property fmtid="{D5CDD505-2E9C-101B-9397-08002B2CF9AE}" pid="22" name="RP_Arbetsenhet">
    <vt:lpwstr/>
  </property>
  <property fmtid="{D5CDD505-2E9C-101B-9397-08002B2CF9AE}" pid="23" name="RP_Underenhet">
    <vt:lpwstr>Nationellt Bedrägericenter</vt:lpwstr>
  </property>
  <property fmtid="{D5CDD505-2E9C-101B-9397-08002B2CF9AE}" pid="24" name="RP_Namn">
    <vt:lpwstr>Ann-Charlotte Westerfjärd</vt:lpwstr>
  </property>
  <property fmtid="{D5CDD505-2E9C-101B-9397-08002B2CF9AE}" pid="25" name="RP_Myndighet">
    <vt:lpwstr>Nationella operativa avdelningen</vt:lpwstr>
  </property>
  <property fmtid="{D5CDD505-2E9C-101B-9397-08002B2CF9AE}" pid="26" name="RP_Bokstav">
    <vt:lpwstr>NOA</vt:lpwstr>
  </property>
  <property fmtid="{D5CDD505-2E9C-101B-9397-08002B2CF9AE}" pid="27" name="EK_Sparad_Idag">
    <vt:lpwstr>2025-01-28</vt:lpwstr>
  </property>
</Properties>
</file>